
<file path=[Content_Types].xml><?xml version="1.0" encoding="utf-8"?>
<Types xmlns="http://schemas.openxmlformats.org/package/2006/content-types">
  <Default Extension="xml" ContentType="application/xml"/>
  <Default Extension="jpg" ContentType="image/jpeg"/>
  <Default Extension="jpeg" ContentType="image/jpeg"/>
  <Default Extension="emf" ContentType="image/x-emf"/>
  <Default Extension="xlsx" ContentType="application/vnd.openxmlformats-officedocument.spreadsheetml.sheet"/>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62" r:id="rId4"/>
    <p:sldId id="267" r:id="rId5"/>
    <p:sldId id="270" r:id="rId6"/>
    <p:sldId id="271" r:id="rId7"/>
    <p:sldId id="272" r:id="rId8"/>
    <p:sldId id="269" r:id="rId9"/>
    <p:sldId id="273" r:id="rId10"/>
    <p:sldId id="290" r:id="rId11"/>
    <p:sldId id="274" r:id="rId12"/>
    <p:sldId id="276" r:id="rId13"/>
    <p:sldId id="277" r:id="rId14"/>
    <p:sldId id="278" r:id="rId15"/>
    <p:sldId id="279" r:id="rId16"/>
    <p:sldId id="258" r:id="rId17"/>
    <p:sldId id="259" r:id="rId18"/>
    <p:sldId id="292" r:id="rId19"/>
    <p:sldId id="260" r:id="rId20"/>
    <p:sldId id="283" r:id="rId21"/>
    <p:sldId id="281" r:id="rId22"/>
    <p:sldId id="282" r:id="rId23"/>
    <p:sldId id="288" r:id="rId24"/>
    <p:sldId id="287" r:id="rId25"/>
    <p:sldId id="285" r:id="rId26"/>
    <p:sldId id="286"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97" autoAdjust="0"/>
    <p:restoredTop sz="94660"/>
  </p:normalViewPr>
  <p:slideViewPr>
    <p:cSldViewPr>
      <p:cViewPr varScale="1">
        <p:scale>
          <a:sx n="127" d="100"/>
          <a:sy n="127" d="100"/>
        </p:scale>
        <p:origin x="-2528" y="-1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printerSettings" Target="printerSettings/printerSettings1.bin"/><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4.xml.rels><?xml version="1.0" encoding="UTF-8" standalone="yes"?>
<Relationships xmlns="http://schemas.openxmlformats.org/package/2006/relationships"><Relationship Id="rId1" Type="http://schemas.openxmlformats.org/officeDocument/2006/relationships/oleObject" Target="file:///C:\intersectionality\Graphs%20for%20hawaii.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intersectionality\Graphs%20for%20hawaii.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intersectionality\Graphs%20for%20hawaii.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special_needs\three%20way%20interac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4"/>
    </mc:Choice>
    <mc:Fallback>
      <c:style val="4"/>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15:layout/>
              </c:ext>
            </c:extLst>
          </c:dLbls>
          <c:cat>
            <c:strRef>
              <c:f>Sheet1!$C$9:$C$15</c:f>
              <c:strCache>
                <c:ptCount val="7"/>
                <c:pt idx="0">
                  <c:v>Black</c:v>
                </c:pt>
                <c:pt idx="1">
                  <c:v>E Asian</c:v>
                </c:pt>
                <c:pt idx="2">
                  <c:v>Latin</c:v>
                </c:pt>
                <c:pt idx="3">
                  <c:v>MiddleE</c:v>
                </c:pt>
                <c:pt idx="4">
                  <c:v>S Asian</c:v>
                </c:pt>
                <c:pt idx="5">
                  <c:v>SE Asian</c:v>
                </c:pt>
                <c:pt idx="6">
                  <c:v>White</c:v>
                </c:pt>
              </c:strCache>
            </c:strRef>
          </c:cat>
          <c:val>
            <c:numRef>
              <c:f>Sheet1!$E$9:$E$15</c:f>
              <c:numCache>
                <c:formatCode>General</c:formatCode>
                <c:ptCount val="7"/>
                <c:pt idx="0">
                  <c:v>11.0</c:v>
                </c:pt>
                <c:pt idx="1">
                  <c:v>22.65</c:v>
                </c:pt>
                <c:pt idx="2">
                  <c:v>2.12</c:v>
                </c:pt>
                <c:pt idx="3">
                  <c:v>5.04</c:v>
                </c:pt>
                <c:pt idx="4">
                  <c:v>20.88</c:v>
                </c:pt>
                <c:pt idx="5">
                  <c:v>2.92</c:v>
                </c:pt>
                <c:pt idx="6">
                  <c:v>35.39</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itle>
    <c:autoTitleDeleted val="0"/>
    <c:plotArea>
      <c:layout/>
      <c:pieChart>
        <c:varyColors val="1"/>
        <c:ser>
          <c:idx val="0"/>
          <c:order val="0"/>
          <c:tx>
            <c:strRef>
              <c:f>Sheet1!$F$14</c:f>
              <c:strCache>
                <c:ptCount val="1"/>
                <c:pt idx="0">
                  <c:v>males</c:v>
                </c:pt>
              </c:strCache>
            </c:strRef>
          </c:tx>
          <c:dLbls>
            <c:spPr>
              <a:noFill/>
              <a:ln>
                <a:noFill/>
              </a:ln>
              <a:effectLst/>
            </c:spPr>
            <c:txPr>
              <a:bodyPr/>
              <a:lstStyle/>
              <a:p>
                <a:pPr>
                  <a:defRPr sz="2400"/>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Sheet1!$E$15:$E$17</c:f>
              <c:strCache>
                <c:ptCount val="3"/>
                <c:pt idx="0">
                  <c:v>Confirmed university</c:v>
                </c:pt>
                <c:pt idx="1">
                  <c:v>Confirmed college acc</c:v>
                </c:pt>
                <c:pt idx="2">
                  <c:v>Did not confirm Ontar</c:v>
                </c:pt>
              </c:strCache>
            </c:strRef>
          </c:cat>
          <c:val>
            <c:numRef>
              <c:f>Sheet1!$F$15:$F$17</c:f>
              <c:numCache>
                <c:formatCode>General</c:formatCode>
                <c:ptCount val="3"/>
                <c:pt idx="0">
                  <c:v>48.0</c:v>
                </c:pt>
                <c:pt idx="1">
                  <c:v>16.0</c:v>
                </c:pt>
                <c:pt idx="2">
                  <c:v>35.0</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219338748171221"/>
          <c:y val="0.0408010221086546"/>
        </c:manualLayout>
      </c:layout>
      <c:overlay val="0"/>
    </c:title>
    <c:autoTitleDeleted val="0"/>
    <c:plotArea>
      <c:layout/>
      <c:pieChart>
        <c:varyColors val="1"/>
        <c:ser>
          <c:idx val="0"/>
          <c:order val="0"/>
          <c:tx>
            <c:strRef>
              <c:f>Sheet1!$G$14</c:f>
              <c:strCache>
                <c:ptCount val="1"/>
                <c:pt idx="0">
                  <c:v>females</c:v>
                </c:pt>
              </c:strCache>
            </c:strRef>
          </c:tx>
          <c:dLbls>
            <c:spPr>
              <a:noFill/>
              <a:ln>
                <a:noFill/>
              </a:ln>
              <a:effectLst/>
            </c:spPr>
            <c:txPr>
              <a:bodyPr/>
              <a:lstStyle/>
              <a:p>
                <a:pPr>
                  <a:defRPr sz="2400"/>
                </a:pPr>
                <a:endParaRPr lang="en-US"/>
              </a:p>
            </c:txPr>
            <c:showLegendKey val="0"/>
            <c:showVal val="1"/>
            <c:showCatName val="0"/>
            <c:showSerName val="0"/>
            <c:showPercent val="0"/>
            <c:showBubbleSize val="0"/>
            <c:showLeaderLines val="1"/>
            <c:extLst>
              <c:ext xmlns:c15="http://schemas.microsoft.com/office/drawing/2012/chart" uri="{CE6537A1-D6FC-4f65-9D91-7224C49458BB}">
                <c15:layout/>
              </c:ext>
            </c:extLst>
          </c:dLbls>
          <c:cat>
            <c:strRef>
              <c:f>Sheet1!$E$15:$E$17</c:f>
              <c:strCache>
                <c:ptCount val="3"/>
                <c:pt idx="0">
                  <c:v>Confirmed university</c:v>
                </c:pt>
                <c:pt idx="1">
                  <c:v>Confirmed college acc</c:v>
                </c:pt>
                <c:pt idx="2">
                  <c:v>Did not confirm Ontar</c:v>
                </c:pt>
              </c:strCache>
            </c:strRef>
          </c:cat>
          <c:val>
            <c:numRef>
              <c:f>Sheet1!$G$15:$G$17</c:f>
              <c:numCache>
                <c:formatCode>General</c:formatCode>
                <c:ptCount val="3"/>
                <c:pt idx="0">
                  <c:v>59.0</c:v>
                </c:pt>
                <c:pt idx="1">
                  <c:v>15.0</c:v>
                </c:pt>
                <c:pt idx="2">
                  <c:v>25.0</c:v>
                </c:pt>
              </c:numCache>
            </c:numRef>
          </c:val>
        </c:ser>
        <c:dLbls>
          <c:showLegendKey val="0"/>
          <c:showVal val="0"/>
          <c:showCatName val="0"/>
          <c:showSerName val="0"/>
          <c:showPercent val="0"/>
          <c:showBubbleSize val="0"/>
          <c:showLeaderLines val="1"/>
        </c:dLbls>
        <c:firstSliceAng val="0"/>
      </c:pieChart>
    </c:plotArea>
    <c:legend>
      <c:legendPos val="r"/>
      <c:layout>
        <c:manualLayout>
          <c:xMode val="edge"/>
          <c:yMode val="edge"/>
          <c:x val="0.591110358554538"/>
          <c:y val="0.0772670557972191"/>
          <c:w val="0.408889641445462"/>
          <c:h val="0.383449915821319"/>
        </c:manualLayout>
      </c:layout>
      <c:overlay val="0"/>
      <c:txPr>
        <a:bodyPr/>
        <a:lstStyle/>
        <a:p>
          <a:pPr rtl="0">
            <a:defRPr sz="1400"/>
          </a:pPr>
          <a:endParaRPr lang="en-US"/>
        </a:p>
      </c:txPr>
    </c:legend>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Sheet1!$M$41</c:f>
              <c:strCache>
                <c:ptCount val="1"/>
                <c:pt idx="0">
                  <c:v>university </c:v>
                </c:pt>
              </c:strCache>
            </c:strRef>
          </c:tx>
          <c:invertIfNegative val="0"/>
          <c:cat>
            <c:strRef>
              <c:f>Sheet1!$J$42:$L$47</c:f>
              <c:strCache>
                <c:ptCount val="6"/>
                <c:pt idx="0">
                  <c:v>SA male, no sn, not in lowest</c:v>
                </c:pt>
                <c:pt idx="1">
                  <c:v>SA male, no sn, lowest</c:v>
                </c:pt>
                <c:pt idx="2">
                  <c:v>SA male with sn, lowest</c:v>
                </c:pt>
                <c:pt idx="3">
                  <c:v>SA female, no sn, not in lowest</c:v>
                </c:pt>
                <c:pt idx="4">
                  <c:v>SA female in lowest</c:v>
                </c:pt>
                <c:pt idx="5">
                  <c:v>SA female in lowest with sn</c:v>
                </c:pt>
              </c:strCache>
            </c:strRef>
          </c:cat>
          <c:val>
            <c:numRef>
              <c:f>Sheet1!$M$42:$M$47</c:f>
              <c:numCache>
                <c:formatCode>General</c:formatCode>
                <c:ptCount val="6"/>
                <c:pt idx="0">
                  <c:v>0.6</c:v>
                </c:pt>
                <c:pt idx="1">
                  <c:v>0.56</c:v>
                </c:pt>
                <c:pt idx="2">
                  <c:v>0.13</c:v>
                </c:pt>
                <c:pt idx="3">
                  <c:v>0.69</c:v>
                </c:pt>
                <c:pt idx="4">
                  <c:v>0.64</c:v>
                </c:pt>
                <c:pt idx="5">
                  <c:v>0.21</c:v>
                </c:pt>
              </c:numCache>
            </c:numRef>
          </c:val>
        </c:ser>
        <c:ser>
          <c:idx val="1"/>
          <c:order val="1"/>
          <c:tx>
            <c:strRef>
              <c:f>Sheet1!$N$41</c:f>
              <c:strCache>
                <c:ptCount val="1"/>
                <c:pt idx="0">
                  <c:v>college</c:v>
                </c:pt>
              </c:strCache>
            </c:strRef>
          </c:tx>
          <c:invertIfNegative val="0"/>
          <c:cat>
            <c:strRef>
              <c:f>Sheet1!$J$42:$L$47</c:f>
              <c:strCache>
                <c:ptCount val="6"/>
                <c:pt idx="0">
                  <c:v>SA male, no sn, not in lowest</c:v>
                </c:pt>
                <c:pt idx="1">
                  <c:v>SA male, no sn, lowest</c:v>
                </c:pt>
                <c:pt idx="2">
                  <c:v>SA male with sn, lowest</c:v>
                </c:pt>
                <c:pt idx="3">
                  <c:v>SA female, no sn, not in lowest</c:v>
                </c:pt>
                <c:pt idx="4">
                  <c:v>SA female in lowest</c:v>
                </c:pt>
                <c:pt idx="5">
                  <c:v>SA female in lowest with sn</c:v>
                </c:pt>
              </c:strCache>
            </c:strRef>
          </c:cat>
          <c:val>
            <c:numRef>
              <c:f>Sheet1!$N$42:$N$47</c:f>
              <c:numCache>
                <c:formatCode>General</c:formatCode>
                <c:ptCount val="6"/>
                <c:pt idx="0">
                  <c:v>0.16</c:v>
                </c:pt>
                <c:pt idx="1">
                  <c:v>0.17</c:v>
                </c:pt>
                <c:pt idx="2">
                  <c:v>0.27</c:v>
                </c:pt>
                <c:pt idx="3">
                  <c:v>0.16</c:v>
                </c:pt>
                <c:pt idx="4">
                  <c:v>0.19</c:v>
                </c:pt>
                <c:pt idx="5">
                  <c:v>0.33</c:v>
                </c:pt>
              </c:numCache>
            </c:numRef>
          </c:val>
        </c:ser>
        <c:dLbls>
          <c:showLegendKey val="0"/>
          <c:showVal val="0"/>
          <c:showCatName val="0"/>
          <c:showSerName val="0"/>
          <c:showPercent val="0"/>
          <c:showBubbleSize val="0"/>
        </c:dLbls>
        <c:gapWidth val="150"/>
        <c:axId val="2117767784"/>
        <c:axId val="2121996040"/>
      </c:barChart>
      <c:catAx>
        <c:axId val="2117767784"/>
        <c:scaling>
          <c:orientation val="minMax"/>
        </c:scaling>
        <c:delete val="0"/>
        <c:axPos val="b"/>
        <c:numFmt formatCode="General" sourceLinked="0"/>
        <c:majorTickMark val="out"/>
        <c:minorTickMark val="none"/>
        <c:tickLblPos val="nextTo"/>
        <c:txPr>
          <a:bodyPr/>
          <a:lstStyle/>
          <a:p>
            <a:pPr>
              <a:defRPr sz="1200"/>
            </a:pPr>
            <a:endParaRPr lang="en-US"/>
          </a:p>
        </c:txPr>
        <c:crossAx val="2121996040"/>
        <c:crosses val="autoZero"/>
        <c:auto val="1"/>
        <c:lblAlgn val="ctr"/>
        <c:lblOffset val="100"/>
        <c:noMultiLvlLbl val="0"/>
      </c:catAx>
      <c:valAx>
        <c:axId val="2121996040"/>
        <c:scaling>
          <c:orientation val="minMax"/>
        </c:scaling>
        <c:delete val="0"/>
        <c:axPos val="l"/>
        <c:majorGridlines/>
        <c:numFmt formatCode="General" sourceLinked="1"/>
        <c:majorTickMark val="out"/>
        <c:minorTickMark val="none"/>
        <c:tickLblPos val="nextTo"/>
        <c:crossAx val="2117767784"/>
        <c:crosses val="autoZero"/>
        <c:crossBetween val="between"/>
      </c:valAx>
    </c:plotArea>
    <c:legend>
      <c:legendPos val="r"/>
      <c:overlay val="0"/>
      <c:txPr>
        <a:bodyPr/>
        <a:lstStyle/>
        <a:p>
          <a:pPr>
            <a:defRPr sz="1400"/>
          </a:pPr>
          <a:endParaRPr lang="en-US"/>
        </a:p>
      </c:txPr>
    </c:legend>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Sheet1!$M$27</c:f>
              <c:strCache>
                <c:ptCount val="1"/>
                <c:pt idx="0">
                  <c:v>university</c:v>
                </c:pt>
              </c:strCache>
            </c:strRef>
          </c:tx>
          <c:invertIfNegative val="0"/>
          <c:cat>
            <c:strRef>
              <c:f>Sheet1!$J$28:$L$33</c:f>
              <c:strCache>
                <c:ptCount val="6"/>
                <c:pt idx="0">
                  <c:v>black male, no sn, not in lowest</c:v>
                </c:pt>
                <c:pt idx="1">
                  <c:v>black male, no sn, lowest</c:v>
                </c:pt>
                <c:pt idx="2">
                  <c:v>black male with sn, lowest</c:v>
                </c:pt>
                <c:pt idx="3">
                  <c:v>black female, no sn, not in lowest</c:v>
                </c:pt>
                <c:pt idx="4">
                  <c:v>black female in lowest</c:v>
                </c:pt>
                <c:pt idx="5">
                  <c:v>black female in lowest with sn</c:v>
                </c:pt>
              </c:strCache>
            </c:strRef>
          </c:cat>
          <c:val>
            <c:numRef>
              <c:f>Sheet1!$M$28:$M$33</c:f>
              <c:numCache>
                <c:formatCode>General</c:formatCode>
                <c:ptCount val="6"/>
                <c:pt idx="0">
                  <c:v>0.2</c:v>
                </c:pt>
                <c:pt idx="1">
                  <c:v>0.16</c:v>
                </c:pt>
                <c:pt idx="2">
                  <c:v>0.03</c:v>
                </c:pt>
                <c:pt idx="3">
                  <c:v>0.37</c:v>
                </c:pt>
                <c:pt idx="4">
                  <c:v>0.31</c:v>
                </c:pt>
                <c:pt idx="5">
                  <c:v>0.05</c:v>
                </c:pt>
              </c:numCache>
            </c:numRef>
          </c:val>
        </c:ser>
        <c:ser>
          <c:idx val="1"/>
          <c:order val="1"/>
          <c:tx>
            <c:strRef>
              <c:f>Sheet1!$N$27</c:f>
              <c:strCache>
                <c:ptCount val="1"/>
                <c:pt idx="0">
                  <c:v>college</c:v>
                </c:pt>
              </c:strCache>
            </c:strRef>
          </c:tx>
          <c:invertIfNegative val="0"/>
          <c:cat>
            <c:strRef>
              <c:f>Sheet1!$J$28:$L$33</c:f>
              <c:strCache>
                <c:ptCount val="6"/>
                <c:pt idx="0">
                  <c:v>black male, no sn, not in lowest</c:v>
                </c:pt>
                <c:pt idx="1">
                  <c:v>black male, no sn, lowest</c:v>
                </c:pt>
                <c:pt idx="2">
                  <c:v>black male with sn, lowest</c:v>
                </c:pt>
                <c:pt idx="3">
                  <c:v>black female, no sn, not in lowest</c:v>
                </c:pt>
                <c:pt idx="4">
                  <c:v>black female in lowest</c:v>
                </c:pt>
                <c:pt idx="5">
                  <c:v>black female in lowest with sn</c:v>
                </c:pt>
              </c:strCache>
            </c:strRef>
          </c:cat>
          <c:val>
            <c:numRef>
              <c:f>Sheet1!$N$28:$N$33</c:f>
              <c:numCache>
                <c:formatCode>General</c:formatCode>
                <c:ptCount val="6"/>
                <c:pt idx="0">
                  <c:v>0.22</c:v>
                </c:pt>
                <c:pt idx="1">
                  <c:v>0.23</c:v>
                </c:pt>
                <c:pt idx="2">
                  <c:v>0.28</c:v>
                </c:pt>
                <c:pt idx="3">
                  <c:v>0.24</c:v>
                </c:pt>
                <c:pt idx="4">
                  <c:v>0.26</c:v>
                </c:pt>
                <c:pt idx="5">
                  <c:v>0.28</c:v>
                </c:pt>
              </c:numCache>
            </c:numRef>
          </c:val>
        </c:ser>
        <c:dLbls>
          <c:showLegendKey val="0"/>
          <c:showVal val="0"/>
          <c:showCatName val="0"/>
          <c:showSerName val="0"/>
          <c:showPercent val="0"/>
          <c:showBubbleSize val="0"/>
        </c:dLbls>
        <c:gapWidth val="150"/>
        <c:axId val="2116735208"/>
        <c:axId val="2116730856"/>
      </c:barChart>
      <c:catAx>
        <c:axId val="2116735208"/>
        <c:scaling>
          <c:orientation val="minMax"/>
        </c:scaling>
        <c:delete val="0"/>
        <c:axPos val="b"/>
        <c:numFmt formatCode="General" sourceLinked="0"/>
        <c:majorTickMark val="out"/>
        <c:minorTickMark val="none"/>
        <c:tickLblPos val="nextTo"/>
        <c:txPr>
          <a:bodyPr/>
          <a:lstStyle/>
          <a:p>
            <a:pPr>
              <a:defRPr sz="1200"/>
            </a:pPr>
            <a:endParaRPr lang="en-US"/>
          </a:p>
        </c:txPr>
        <c:crossAx val="2116730856"/>
        <c:crosses val="autoZero"/>
        <c:auto val="1"/>
        <c:lblAlgn val="ctr"/>
        <c:lblOffset val="100"/>
        <c:noMultiLvlLbl val="0"/>
      </c:catAx>
      <c:valAx>
        <c:axId val="2116730856"/>
        <c:scaling>
          <c:orientation val="minMax"/>
          <c:max val="0.8"/>
        </c:scaling>
        <c:delete val="0"/>
        <c:axPos val="l"/>
        <c:majorGridlines/>
        <c:numFmt formatCode="General" sourceLinked="1"/>
        <c:majorTickMark val="out"/>
        <c:minorTickMark val="none"/>
        <c:tickLblPos val="nextTo"/>
        <c:crossAx val="2116735208"/>
        <c:crosses val="autoZero"/>
        <c:crossBetween val="between"/>
      </c:valAx>
    </c:plotArea>
    <c:legend>
      <c:legendPos val="r"/>
      <c:overlay val="0"/>
      <c:txPr>
        <a:bodyPr/>
        <a:lstStyle/>
        <a:p>
          <a:pPr>
            <a:defRPr sz="1400"/>
          </a:pPr>
          <a:endParaRPr lang="en-US"/>
        </a:p>
      </c:txPr>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Sheet1!$M$34</c:f>
              <c:strCache>
                <c:ptCount val="1"/>
                <c:pt idx="0">
                  <c:v>university </c:v>
                </c:pt>
              </c:strCache>
            </c:strRef>
          </c:tx>
          <c:invertIfNegative val="0"/>
          <c:cat>
            <c:strRef>
              <c:f>Sheet1!$J$35:$L$40</c:f>
              <c:strCache>
                <c:ptCount val="6"/>
                <c:pt idx="0">
                  <c:v>white male, no sn, not in lowest</c:v>
                </c:pt>
                <c:pt idx="1">
                  <c:v>white male, no sn, lowest</c:v>
                </c:pt>
                <c:pt idx="2">
                  <c:v>white male with sn, lowest</c:v>
                </c:pt>
                <c:pt idx="3">
                  <c:v>white female, no sn, not in lowest</c:v>
                </c:pt>
                <c:pt idx="4">
                  <c:v>white female in lowest</c:v>
                </c:pt>
                <c:pt idx="5">
                  <c:v>white female in lowest with sn</c:v>
                </c:pt>
              </c:strCache>
            </c:strRef>
          </c:cat>
          <c:val>
            <c:numRef>
              <c:f>Sheet1!$M$35:$M$40</c:f>
              <c:numCache>
                <c:formatCode>General</c:formatCode>
                <c:ptCount val="6"/>
                <c:pt idx="0">
                  <c:v>0.5</c:v>
                </c:pt>
                <c:pt idx="1">
                  <c:v>0.4</c:v>
                </c:pt>
                <c:pt idx="2">
                  <c:v>0.07</c:v>
                </c:pt>
                <c:pt idx="3">
                  <c:v>0.6</c:v>
                </c:pt>
                <c:pt idx="4">
                  <c:v>0.47</c:v>
                </c:pt>
                <c:pt idx="5">
                  <c:v>0.08</c:v>
                </c:pt>
              </c:numCache>
            </c:numRef>
          </c:val>
        </c:ser>
        <c:ser>
          <c:idx val="1"/>
          <c:order val="1"/>
          <c:tx>
            <c:strRef>
              <c:f>Sheet1!$N$34</c:f>
              <c:strCache>
                <c:ptCount val="1"/>
                <c:pt idx="0">
                  <c:v>college</c:v>
                </c:pt>
              </c:strCache>
            </c:strRef>
          </c:tx>
          <c:invertIfNegative val="0"/>
          <c:cat>
            <c:strRef>
              <c:f>Sheet1!$J$35:$L$40</c:f>
              <c:strCache>
                <c:ptCount val="6"/>
                <c:pt idx="0">
                  <c:v>white male, no sn, not in lowest</c:v>
                </c:pt>
                <c:pt idx="1">
                  <c:v>white male, no sn, lowest</c:v>
                </c:pt>
                <c:pt idx="2">
                  <c:v>white male with sn, lowest</c:v>
                </c:pt>
                <c:pt idx="3">
                  <c:v>white female, no sn, not in lowest</c:v>
                </c:pt>
                <c:pt idx="4">
                  <c:v>white female in lowest</c:v>
                </c:pt>
                <c:pt idx="5">
                  <c:v>white female in lowest with sn</c:v>
                </c:pt>
              </c:strCache>
            </c:strRef>
          </c:cat>
          <c:val>
            <c:numRef>
              <c:f>Sheet1!$N$35:$N$40</c:f>
              <c:numCache>
                <c:formatCode>General</c:formatCode>
                <c:ptCount val="6"/>
                <c:pt idx="0">
                  <c:v>0.14</c:v>
                </c:pt>
                <c:pt idx="1">
                  <c:v>0.17</c:v>
                </c:pt>
                <c:pt idx="2">
                  <c:v>0.19</c:v>
                </c:pt>
                <c:pt idx="3">
                  <c:v>0.12</c:v>
                </c:pt>
                <c:pt idx="4">
                  <c:v>0.16</c:v>
                </c:pt>
                <c:pt idx="5">
                  <c:v>0.2</c:v>
                </c:pt>
              </c:numCache>
            </c:numRef>
          </c:val>
        </c:ser>
        <c:dLbls>
          <c:showLegendKey val="0"/>
          <c:showVal val="0"/>
          <c:showCatName val="0"/>
          <c:showSerName val="0"/>
          <c:showPercent val="0"/>
          <c:showBubbleSize val="0"/>
        </c:dLbls>
        <c:gapWidth val="150"/>
        <c:axId val="2117754344"/>
        <c:axId val="2130749592"/>
      </c:barChart>
      <c:catAx>
        <c:axId val="2117754344"/>
        <c:scaling>
          <c:orientation val="minMax"/>
        </c:scaling>
        <c:delete val="0"/>
        <c:axPos val="b"/>
        <c:numFmt formatCode="General" sourceLinked="0"/>
        <c:majorTickMark val="out"/>
        <c:minorTickMark val="none"/>
        <c:tickLblPos val="nextTo"/>
        <c:txPr>
          <a:bodyPr/>
          <a:lstStyle/>
          <a:p>
            <a:pPr>
              <a:defRPr sz="1200"/>
            </a:pPr>
            <a:endParaRPr lang="en-US"/>
          </a:p>
        </c:txPr>
        <c:crossAx val="2130749592"/>
        <c:crosses val="autoZero"/>
        <c:auto val="1"/>
        <c:lblAlgn val="ctr"/>
        <c:lblOffset val="100"/>
        <c:noMultiLvlLbl val="0"/>
      </c:catAx>
      <c:valAx>
        <c:axId val="2130749592"/>
        <c:scaling>
          <c:orientation val="minMax"/>
          <c:max val="0.8"/>
        </c:scaling>
        <c:delete val="0"/>
        <c:axPos val="l"/>
        <c:majorGridlines/>
        <c:numFmt formatCode="General" sourceLinked="1"/>
        <c:majorTickMark val="out"/>
        <c:minorTickMark val="none"/>
        <c:tickLblPos val="nextTo"/>
        <c:crossAx val="2117754344"/>
        <c:crosses val="autoZero"/>
        <c:crossBetween val="between"/>
      </c:valAx>
    </c:plotArea>
    <c:legend>
      <c:legendPos val="r"/>
      <c:overlay val="0"/>
      <c:txPr>
        <a:bodyPr/>
        <a:lstStyle/>
        <a:p>
          <a:pPr>
            <a:defRPr sz="1200"/>
          </a:pPr>
          <a:endParaRPr lang="en-US"/>
        </a:p>
      </c:txPr>
    </c:legend>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Sheet1!$G$14</c:f>
              <c:strCache>
                <c:ptCount val="1"/>
                <c:pt idx="0">
                  <c:v>Not Black</c:v>
                </c:pt>
              </c:strCache>
            </c:strRef>
          </c:tx>
          <c:spPr>
            <a:solidFill>
              <a:schemeClr val="accent2"/>
            </a:solidFill>
          </c:spPr>
          <c:invertIfNegative val="0"/>
          <c:cat>
            <c:strRef>
              <c:f>Sheet1!$F$15:$F$18</c:f>
              <c:strCache>
                <c:ptCount val="4"/>
                <c:pt idx="0">
                  <c:v>Without SEN and not in applied</c:v>
                </c:pt>
                <c:pt idx="1">
                  <c:v>With SEN, not in applied</c:v>
                </c:pt>
                <c:pt idx="2">
                  <c:v>Without SEN and  in applied</c:v>
                </c:pt>
                <c:pt idx="3">
                  <c:v>With SEN and in applied</c:v>
                </c:pt>
              </c:strCache>
            </c:strRef>
          </c:cat>
          <c:val>
            <c:numRef>
              <c:f>Sheet1!$G$15:$G$18</c:f>
              <c:numCache>
                <c:formatCode>General</c:formatCode>
                <c:ptCount val="4"/>
                <c:pt idx="0">
                  <c:v>0.11</c:v>
                </c:pt>
                <c:pt idx="1">
                  <c:v>0.21</c:v>
                </c:pt>
                <c:pt idx="2">
                  <c:v>0.29</c:v>
                </c:pt>
                <c:pt idx="3">
                  <c:v>0.3</c:v>
                </c:pt>
              </c:numCache>
            </c:numRef>
          </c:val>
        </c:ser>
        <c:ser>
          <c:idx val="1"/>
          <c:order val="1"/>
          <c:tx>
            <c:strRef>
              <c:f>Sheet1!$H$14</c:f>
              <c:strCache>
                <c:ptCount val="1"/>
                <c:pt idx="0">
                  <c:v>Black</c:v>
                </c:pt>
              </c:strCache>
            </c:strRef>
          </c:tx>
          <c:spPr>
            <a:pattFill prst="smGrid">
              <a:fgClr>
                <a:schemeClr val="tx1"/>
              </a:fgClr>
              <a:bgClr>
                <a:schemeClr val="bg1"/>
              </a:bgClr>
            </a:pattFill>
          </c:spPr>
          <c:invertIfNegative val="0"/>
          <c:cat>
            <c:strRef>
              <c:f>Sheet1!$F$15:$F$18</c:f>
              <c:strCache>
                <c:ptCount val="4"/>
                <c:pt idx="0">
                  <c:v>Without SEN and not in applied</c:v>
                </c:pt>
                <c:pt idx="1">
                  <c:v>With SEN, not in applied</c:v>
                </c:pt>
                <c:pt idx="2">
                  <c:v>Without SEN and  in applied</c:v>
                </c:pt>
                <c:pt idx="3">
                  <c:v>With SEN and in applied</c:v>
                </c:pt>
              </c:strCache>
            </c:strRef>
          </c:cat>
          <c:val>
            <c:numRef>
              <c:f>Sheet1!$H$15:$H$18</c:f>
              <c:numCache>
                <c:formatCode>General</c:formatCode>
                <c:ptCount val="4"/>
                <c:pt idx="0">
                  <c:v>0.22</c:v>
                </c:pt>
                <c:pt idx="1">
                  <c:v>0.42</c:v>
                </c:pt>
                <c:pt idx="2">
                  <c:v>0.3</c:v>
                </c:pt>
                <c:pt idx="3">
                  <c:v>0.24</c:v>
                </c:pt>
              </c:numCache>
            </c:numRef>
          </c:val>
        </c:ser>
        <c:dLbls>
          <c:showLegendKey val="0"/>
          <c:showVal val="0"/>
          <c:showCatName val="0"/>
          <c:showSerName val="0"/>
          <c:showPercent val="0"/>
          <c:showBubbleSize val="0"/>
        </c:dLbls>
        <c:gapWidth val="150"/>
        <c:axId val="2116813816"/>
        <c:axId val="2116953592"/>
      </c:barChart>
      <c:catAx>
        <c:axId val="2116813816"/>
        <c:scaling>
          <c:orientation val="minMax"/>
        </c:scaling>
        <c:delete val="0"/>
        <c:axPos val="b"/>
        <c:numFmt formatCode="General" sourceLinked="0"/>
        <c:majorTickMark val="out"/>
        <c:minorTickMark val="none"/>
        <c:tickLblPos val="nextTo"/>
        <c:txPr>
          <a:bodyPr/>
          <a:lstStyle/>
          <a:p>
            <a:pPr>
              <a:defRPr sz="1800"/>
            </a:pPr>
            <a:endParaRPr lang="en-US"/>
          </a:p>
        </c:txPr>
        <c:crossAx val="2116953592"/>
        <c:crosses val="autoZero"/>
        <c:auto val="1"/>
        <c:lblAlgn val="ctr"/>
        <c:lblOffset val="100"/>
        <c:noMultiLvlLbl val="0"/>
      </c:catAx>
      <c:valAx>
        <c:axId val="2116953592"/>
        <c:scaling>
          <c:orientation val="minMax"/>
        </c:scaling>
        <c:delete val="0"/>
        <c:axPos val="l"/>
        <c:majorGridlines/>
        <c:numFmt formatCode="General" sourceLinked="1"/>
        <c:majorTickMark val="out"/>
        <c:minorTickMark val="none"/>
        <c:tickLblPos val="nextTo"/>
        <c:crossAx val="2116813816"/>
        <c:crosses val="autoZero"/>
        <c:crossBetween val="between"/>
      </c:valAx>
    </c:plotArea>
    <c:legend>
      <c:legendPos val="r"/>
      <c:overlay val="0"/>
      <c:txPr>
        <a:bodyPr/>
        <a:lstStyle/>
        <a:p>
          <a:pPr>
            <a:defRPr sz="1600"/>
          </a:pPr>
          <a:endParaRPr lang="en-US"/>
        </a:p>
      </c:txPr>
    </c:legend>
    <c:plotVisOnly val="1"/>
    <c:dispBlanksAs val="gap"/>
    <c:showDLblsOverMax val="0"/>
  </c:chart>
  <c:txPr>
    <a:bodyPr/>
    <a:lstStyle/>
    <a:p>
      <a:pPr>
        <a:defRPr>
          <a:latin typeface="Times New Roman" panose="02020603050405020304" pitchFamily="18" charset="0"/>
          <a:cs typeface="Times New Roman" panose="02020603050405020304" pitchFamily="18" charset="0"/>
        </a:defRPr>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FB1AD1F-2FC2-4BF7-9747-59A602CD03CF}" type="doc">
      <dgm:prSet loTypeId="urn:microsoft.com/office/officeart/2009/3/layout/IncreasingArrowsProcess" loCatId="process" qsTypeId="urn:microsoft.com/office/officeart/2005/8/quickstyle/simple1" qsCatId="simple" csTypeId="urn:microsoft.com/office/officeart/2005/8/colors/accent1_2" csCatId="accent1" phldr="1"/>
      <dgm:spPr/>
      <dgm:t>
        <a:bodyPr/>
        <a:lstStyle/>
        <a:p>
          <a:endParaRPr lang="en-CA"/>
        </a:p>
      </dgm:t>
    </dgm:pt>
    <dgm:pt modelId="{58E2876E-8B6F-480D-A4F6-5CAE6B3400CF}">
      <dgm:prSet phldrT="[Text]"/>
      <dgm:spPr/>
      <dgm:t>
        <a:bodyPr/>
        <a:lstStyle/>
        <a:p>
          <a:r>
            <a:rPr lang="en-CA" dirty="0" smtClean="0"/>
            <a:t>First generation		</a:t>
          </a:r>
          <a:endParaRPr lang="en-CA" dirty="0"/>
        </a:p>
      </dgm:t>
    </dgm:pt>
    <dgm:pt modelId="{106E2D21-3E0B-4AD3-BEDB-068CB941C639}" type="parTrans" cxnId="{8B515077-6EA6-46B6-91D4-3D9118B16027}">
      <dgm:prSet/>
      <dgm:spPr/>
      <dgm:t>
        <a:bodyPr/>
        <a:lstStyle/>
        <a:p>
          <a:endParaRPr lang="en-CA"/>
        </a:p>
      </dgm:t>
    </dgm:pt>
    <dgm:pt modelId="{FEEE449B-3D1A-4AA6-875F-830740E0CC6E}" type="sibTrans" cxnId="{8B515077-6EA6-46B6-91D4-3D9118B16027}">
      <dgm:prSet/>
      <dgm:spPr/>
      <dgm:t>
        <a:bodyPr/>
        <a:lstStyle/>
        <a:p>
          <a:endParaRPr lang="en-CA"/>
        </a:p>
      </dgm:t>
    </dgm:pt>
    <dgm:pt modelId="{70BFD1FB-D04F-443C-B91A-42D4954F124A}">
      <dgm:prSet phldrT="[Text]" custT="1"/>
      <dgm:spPr>
        <a:solidFill>
          <a:schemeClr val="accent1">
            <a:lumMod val="40000"/>
            <a:lumOff val="60000"/>
          </a:schemeClr>
        </a:solidFill>
      </dgm:spPr>
      <dgm:t>
        <a:bodyPr/>
        <a:lstStyle/>
        <a:p>
          <a:pPr algn="ctr"/>
          <a:r>
            <a:rPr lang="en-CA" sz="4400" dirty="0" smtClean="0"/>
            <a:t>33% </a:t>
          </a:r>
          <a:endParaRPr lang="en-CA" sz="4400" dirty="0"/>
        </a:p>
      </dgm:t>
    </dgm:pt>
    <dgm:pt modelId="{67FA253F-5EC4-49C6-8E9C-3EECC046094D}" type="parTrans" cxnId="{D3DD4B14-3C87-4CC7-B18D-2BF59951576C}">
      <dgm:prSet/>
      <dgm:spPr/>
      <dgm:t>
        <a:bodyPr/>
        <a:lstStyle/>
        <a:p>
          <a:endParaRPr lang="en-CA"/>
        </a:p>
      </dgm:t>
    </dgm:pt>
    <dgm:pt modelId="{512DFF6A-C3EA-4B80-8F9B-8BC6BD9FBFFD}" type="sibTrans" cxnId="{D3DD4B14-3C87-4CC7-B18D-2BF59951576C}">
      <dgm:prSet/>
      <dgm:spPr/>
      <dgm:t>
        <a:bodyPr/>
        <a:lstStyle/>
        <a:p>
          <a:endParaRPr lang="en-CA"/>
        </a:p>
      </dgm:t>
    </dgm:pt>
    <dgm:pt modelId="{49D49F3E-4BE4-41C4-8469-0BAF9210502B}">
      <dgm:prSet phldrT="[Text]"/>
      <dgm:spPr/>
      <dgm:t>
        <a:bodyPr/>
        <a:lstStyle/>
        <a:p>
          <a:r>
            <a:rPr lang="en-CA" dirty="0" smtClean="0"/>
            <a:t>Second Generation	</a:t>
          </a:r>
          <a:endParaRPr lang="en-CA" dirty="0"/>
        </a:p>
      </dgm:t>
    </dgm:pt>
    <dgm:pt modelId="{F6CA25D7-3438-48A4-83F7-AA55B87F4808}" type="parTrans" cxnId="{08DAE34A-ACCA-4DEE-9DF3-2464008EA30F}">
      <dgm:prSet/>
      <dgm:spPr/>
      <dgm:t>
        <a:bodyPr/>
        <a:lstStyle/>
        <a:p>
          <a:endParaRPr lang="en-CA"/>
        </a:p>
      </dgm:t>
    </dgm:pt>
    <dgm:pt modelId="{9A5F0E4C-2070-431F-B815-309D80650633}" type="sibTrans" cxnId="{08DAE34A-ACCA-4DEE-9DF3-2464008EA30F}">
      <dgm:prSet/>
      <dgm:spPr/>
      <dgm:t>
        <a:bodyPr/>
        <a:lstStyle/>
        <a:p>
          <a:endParaRPr lang="en-CA"/>
        </a:p>
      </dgm:t>
    </dgm:pt>
    <dgm:pt modelId="{36C4B13B-E123-4AB0-A3A0-851F56C4A83B}">
      <dgm:prSet phldrT="[Text]" custT="1"/>
      <dgm:spPr>
        <a:solidFill>
          <a:schemeClr val="accent1">
            <a:lumMod val="40000"/>
            <a:lumOff val="60000"/>
          </a:schemeClr>
        </a:solidFill>
      </dgm:spPr>
      <dgm:t>
        <a:bodyPr/>
        <a:lstStyle/>
        <a:p>
          <a:pPr algn="ctr"/>
          <a:r>
            <a:rPr lang="en-CA" sz="4000" dirty="0" smtClean="0"/>
            <a:t>22%</a:t>
          </a:r>
          <a:r>
            <a:rPr lang="en-CA" sz="2300" dirty="0" smtClean="0"/>
            <a:t>				</a:t>
          </a:r>
          <a:endParaRPr lang="en-CA" sz="2300" dirty="0"/>
        </a:p>
      </dgm:t>
    </dgm:pt>
    <dgm:pt modelId="{6B3A9CAD-FEE4-47A8-9C44-FB6ED1ADD781}" type="parTrans" cxnId="{69F31C92-5CF2-4978-B55A-B73F22B57B8C}">
      <dgm:prSet/>
      <dgm:spPr/>
      <dgm:t>
        <a:bodyPr/>
        <a:lstStyle/>
        <a:p>
          <a:endParaRPr lang="en-CA"/>
        </a:p>
      </dgm:t>
    </dgm:pt>
    <dgm:pt modelId="{DB17CDCD-F1DA-4870-B0BC-6C6043750F78}" type="sibTrans" cxnId="{69F31C92-5CF2-4978-B55A-B73F22B57B8C}">
      <dgm:prSet/>
      <dgm:spPr/>
      <dgm:t>
        <a:bodyPr/>
        <a:lstStyle/>
        <a:p>
          <a:endParaRPr lang="en-CA"/>
        </a:p>
      </dgm:t>
    </dgm:pt>
    <dgm:pt modelId="{A5ACBC1F-F6E8-49B3-8364-B6C77624A04B}">
      <dgm:prSet phldrT="[Text]"/>
      <dgm:spPr/>
      <dgm:t>
        <a:bodyPr/>
        <a:lstStyle/>
        <a:p>
          <a:r>
            <a:rPr lang="en-CA" dirty="0" smtClean="0"/>
            <a:t>Third Generation</a:t>
          </a:r>
          <a:endParaRPr lang="en-CA" dirty="0"/>
        </a:p>
      </dgm:t>
    </dgm:pt>
    <dgm:pt modelId="{96949BC3-FEE7-44F8-9FBD-E537C69BCB83}" type="parTrans" cxnId="{6B0DCD38-29B7-4735-8831-FC451DF3F367}">
      <dgm:prSet/>
      <dgm:spPr/>
      <dgm:t>
        <a:bodyPr/>
        <a:lstStyle/>
        <a:p>
          <a:endParaRPr lang="en-CA"/>
        </a:p>
      </dgm:t>
    </dgm:pt>
    <dgm:pt modelId="{0294AAF7-6848-4284-B556-23AD27B3170A}" type="sibTrans" cxnId="{6B0DCD38-29B7-4735-8831-FC451DF3F367}">
      <dgm:prSet/>
      <dgm:spPr/>
      <dgm:t>
        <a:bodyPr/>
        <a:lstStyle/>
        <a:p>
          <a:endParaRPr lang="en-CA"/>
        </a:p>
      </dgm:t>
    </dgm:pt>
    <dgm:pt modelId="{88E10726-85A1-4BBC-908E-85C395FF3FF1}">
      <dgm:prSet phldrT="[Text]" custT="1"/>
      <dgm:spPr>
        <a:solidFill>
          <a:schemeClr val="accent1">
            <a:lumMod val="40000"/>
            <a:lumOff val="60000"/>
          </a:schemeClr>
        </a:solidFill>
      </dgm:spPr>
      <dgm:t>
        <a:bodyPr/>
        <a:lstStyle/>
        <a:p>
          <a:pPr algn="ctr"/>
          <a:r>
            <a:rPr lang="en-CA" sz="4000" dirty="0" smtClean="0"/>
            <a:t>10%</a:t>
          </a:r>
          <a:endParaRPr lang="en-CA" sz="4000" dirty="0"/>
        </a:p>
      </dgm:t>
    </dgm:pt>
    <dgm:pt modelId="{E94CD8AD-287D-44A7-853D-06ED28B1B78E}" type="parTrans" cxnId="{A08C9598-06D7-4025-B726-37E99D06E421}">
      <dgm:prSet/>
      <dgm:spPr/>
      <dgm:t>
        <a:bodyPr/>
        <a:lstStyle/>
        <a:p>
          <a:endParaRPr lang="en-CA"/>
        </a:p>
      </dgm:t>
    </dgm:pt>
    <dgm:pt modelId="{F4530DB2-87B1-47FD-9690-49509BC963AB}" type="sibTrans" cxnId="{A08C9598-06D7-4025-B726-37E99D06E421}">
      <dgm:prSet/>
      <dgm:spPr/>
      <dgm:t>
        <a:bodyPr/>
        <a:lstStyle/>
        <a:p>
          <a:endParaRPr lang="en-CA"/>
        </a:p>
      </dgm:t>
    </dgm:pt>
    <dgm:pt modelId="{7C0A886A-B919-4383-8FAF-49E6955F1872}" type="pres">
      <dgm:prSet presAssocID="{9FB1AD1F-2FC2-4BF7-9747-59A602CD03CF}" presName="Name0" presStyleCnt="0">
        <dgm:presLayoutVars>
          <dgm:chMax val="5"/>
          <dgm:chPref val="5"/>
          <dgm:dir/>
          <dgm:animLvl val="lvl"/>
        </dgm:presLayoutVars>
      </dgm:prSet>
      <dgm:spPr/>
      <dgm:t>
        <a:bodyPr/>
        <a:lstStyle/>
        <a:p>
          <a:endParaRPr lang="en-CA"/>
        </a:p>
      </dgm:t>
    </dgm:pt>
    <dgm:pt modelId="{E6445C4A-6AF3-44DF-A6C0-4CD7086C4EDF}" type="pres">
      <dgm:prSet presAssocID="{58E2876E-8B6F-480D-A4F6-5CAE6B3400CF}" presName="parentText1" presStyleLbl="node1" presStyleIdx="0" presStyleCnt="3">
        <dgm:presLayoutVars>
          <dgm:chMax/>
          <dgm:chPref val="3"/>
          <dgm:bulletEnabled val="1"/>
        </dgm:presLayoutVars>
      </dgm:prSet>
      <dgm:spPr/>
      <dgm:t>
        <a:bodyPr/>
        <a:lstStyle/>
        <a:p>
          <a:endParaRPr lang="en-CA"/>
        </a:p>
      </dgm:t>
    </dgm:pt>
    <dgm:pt modelId="{39E95075-A1C3-44A3-BFEF-1D9999ACEA51}" type="pres">
      <dgm:prSet presAssocID="{58E2876E-8B6F-480D-A4F6-5CAE6B3400CF}" presName="childText1" presStyleLbl="solidAlignAcc1" presStyleIdx="0" presStyleCnt="3" custLinFactNeighborX="408" custLinFactNeighborY="-318">
        <dgm:presLayoutVars>
          <dgm:chMax val="0"/>
          <dgm:chPref val="0"/>
          <dgm:bulletEnabled val="1"/>
        </dgm:presLayoutVars>
      </dgm:prSet>
      <dgm:spPr/>
      <dgm:t>
        <a:bodyPr/>
        <a:lstStyle/>
        <a:p>
          <a:endParaRPr lang="en-CA"/>
        </a:p>
      </dgm:t>
    </dgm:pt>
    <dgm:pt modelId="{E8CED702-15EE-469B-94A9-444EB8090EC1}" type="pres">
      <dgm:prSet presAssocID="{49D49F3E-4BE4-41C4-8469-0BAF9210502B}" presName="parentText2" presStyleLbl="node1" presStyleIdx="1" presStyleCnt="3">
        <dgm:presLayoutVars>
          <dgm:chMax/>
          <dgm:chPref val="3"/>
          <dgm:bulletEnabled val="1"/>
        </dgm:presLayoutVars>
      </dgm:prSet>
      <dgm:spPr/>
      <dgm:t>
        <a:bodyPr/>
        <a:lstStyle/>
        <a:p>
          <a:endParaRPr lang="en-CA"/>
        </a:p>
      </dgm:t>
    </dgm:pt>
    <dgm:pt modelId="{796FA7B1-E4FE-45A4-A7BC-957BF318C89B}" type="pres">
      <dgm:prSet presAssocID="{49D49F3E-4BE4-41C4-8469-0BAF9210502B}" presName="childText2" presStyleLbl="solidAlignAcc1" presStyleIdx="1" presStyleCnt="3">
        <dgm:presLayoutVars>
          <dgm:chMax val="0"/>
          <dgm:chPref val="0"/>
          <dgm:bulletEnabled val="1"/>
        </dgm:presLayoutVars>
      </dgm:prSet>
      <dgm:spPr/>
      <dgm:t>
        <a:bodyPr/>
        <a:lstStyle/>
        <a:p>
          <a:endParaRPr lang="en-CA"/>
        </a:p>
      </dgm:t>
    </dgm:pt>
    <dgm:pt modelId="{2C9884EA-4389-4319-9FA2-9A1334309EF8}" type="pres">
      <dgm:prSet presAssocID="{A5ACBC1F-F6E8-49B3-8364-B6C77624A04B}" presName="parentText3" presStyleLbl="node1" presStyleIdx="2" presStyleCnt="3">
        <dgm:presLayoutVars>
          <dgm:chMax/>
          <dgm:chPref val="3"/>
          <dgm:bulletEnabled val="1"/>
        </dgm:presLayoutVars>
      </dgm:prSet>
      <dgm:spPr/>
      <dgm:t>
        <a:bodyPr/>
        <a:lstStyle/>
        <a:p>
          <a:endParaRPr lang="en-CA"/>
        </a:p>
      </dgm:t>
    </dgm:pt>
    <dgm:pt modelId="{22480508-C6D0-414D-8820-026B5ADEFC2E}" type="pres">
      <dgm:prSet presAssocID="{A5ACBC1F-F6E8-49B3-8364-B6C77624A04B}" presName="childText3" presStyleLbl="solidAlignAcc1" presStyleIdx="2" presStyleCnt="3" custLinFactNeighborX="-3572" custLinFactNeighborY="-628">
        <dgm:presLayoutVars>
          <dgm:chMax val="0"/>
          <dgm:chPref val="0"/>
          <dgm:bulletEnabled val="1"/>
        </dgm:presLayoutVars>
      </dgm:prSet>
      <dgm:spPr/>
      <dgm:t>
        <a:bodyPr/>
        <a:lstStyle/>
        <a:p>
          <a:endParaRPr lang="en-CA"/>
        </a:p>
      </dgm:t>
    </dgm:pt>
  </dgm:ptLst>
  <dgm:cxnLst>
    <dgm:cxn modelId="{62C4D10E-0A0B-4C8E-8486-627481218C60}" type="presOf" srcId="{49D49F3E-4BE4-41C4-8469-0BAF9210502B}" destId="{E8CED702-15EE-469B-94A9-444EB8090EC1}" srcOrd="0" destOrd="0" presId="urn:microsoft.com/office/officeart/2009/3/layout/IncreasingArrowsProcess"/>
    <dgm:cxn modelId="{8B515077-6EA6-46B6-91D4-3D9118B16027}" srcId="{9FB1AD1F-2FC2-4BF7-9747-59A602CD03CF}" destId="{58E2876E-8B6F-480D-A4F6-5CAE6B3400CF}" srcOrd="0" destOrd="0" parTransId="{106E2D21-3E0B-4AD3-BEDB-068CB941C639}" sibTransId="{FEEE449B-3D1A-4AA6-875F-830740E0CC6E}"/>
    <dgm:cxn modelId="{D958C996-DDA2-4C39-8F0A-375358B76DBF}" type="presOf" srcId="{58E2876E-8B6F-480D-A4F6-5CAE6B3400CF}" destId="{E6445C4A-6AF3-44DF-A6C0-4CD7086C4EDF}" srcOrd="0" destOrd="0" presId="urn:microsoft.com/office/officeart/2009/3/layout/IncreasingArrowsProcess"/>
    <dgm:cxn modelId="{69F31C92-5CF2-4978-B55A-B73F22B57B8C}" srcId="{49D49F3E-4BE4-41C4-8469-0BAF9210502B}" destId="{36C4B13B-E123-4AB0-A3A0-851F56C4A83B}" srcOrd="0" destOrd="0" parTransId="{6B3A9CAD-FEE4-47A8-9C44-FB6ED1ADD781}" sibTransId="{DB17CDCD-F1DA-4870-B0BC-6C6043750F78}"/>
    <dgm:cxn modelId="{6A1FBE99-049D-42BD-8F4E-CBA8C26E6BA1}" type="presOf" srcId="{88E10726-85A1-4BBC-908E-85C395FF3FF1}" destId="{22480508-C6D0-414D-8820-026B5ADEFC2E}" srcOrd="0" destOrd="0" presId="urn:microsoft.com/office/officeart/2009/3/layout/IncreasingArrowsProcess"/>
    <dgm:cxn modelId="{6B0DCD38-29B7-4735-8831-FC451DF3F367}" srcId="{9FB1AD1F-2FC2-4BF7-9747-59A602CD03CF}" destId="{A5ACBC1F-F6E8-49B3-8364-B6C77624A04B}" srcOrd="2" destOrd="0" parTransId="{96949BC3-FEE7-44F8-9FBD-E537C69BCB83}" sibTransId="{0294AAF7-6848-4284-B556-23AD27B3170A}"/>
    <dgm:cxn modelId="{A08C9598-06D7-4025-B726-37E99D06E421}" srcId="{A5ACBC1F-F6E8-49B3-8364-B6C77624A04B}" destId="{88E10726-85A1-4BBC-908E-85C395FF3FF1}" srcOrd="0" destOrd="0" parTransId="{E94CD8AD-287D-44A7-853D-06ED28B1B78E}" sibTransId="{F4530DB2-87B1-47FD-9690-49509BC963AB}"/>
    <dgm:cxn modelId="{4AB3328F-0D63-478A-852F-BA29CA9AE605}" type="presOf" srcId="{9FB1AD1F-2FC2-4BF7-9747-59A602CD03CF}" destId="{7C0A886A-B919-4383-8FAF-49E6955F1872}" srcOrd="0" destOrd="0" presId="urn:microsoft.com/office/officeart/2009/3/layout/IncreasingArrowsProcess"/>
    <dgm:cxn modelId="{D9A48EED-6942-4344-8F69-C1F505C27FB5}" type="presOf" srcId="{36C4B13B-E123-4AB0-A3A0-851F56C4A83B}" destId="{796FA7B1-E4FE-45A4-A7BC-957BF318C89B}" srcOrd="0" destOrd="0" presId="urn:microsoft.com/office/officeart/2009/3/layout/IncreasingArrowsProcess"/>
    <dgm:cxn modelId="{C1E1FE9F-4163-41E5-B196-979BC6B95F3C}" type="presOf" srcId="{A5ACBC1F-F6E8-49B3-8364-B6C77624A04B}" destId="{2C9884EA-4389-4319-9FA2-9A1334309EF8}" srcOrd="0" destOrd="0" presId="urn:microsoft.com/office/officeart/2009/3/layout/IncreasingArrowsProcess"/>
    <dgm:cxn modelId="{D3DD4B14-3C87-4CC7-B18D-2BF59951576C}" srcId="{58E2876E-8B6F-480D-A4F6-5CAE6B3400CF}" destId="{70BFD1FB-D04F-443C-B91A-42D4954F124A}" srcOrd="0" destOrd="0" parTransId="{67FA253F-5EC4-49C6-8E9C-3EECC046094D}" sibTransId="{512DFF6A-C3EA-4B80-8F9B-8BC6BD9FBFFD}"/>
    <dgm:cxn modelId="{08DAE34A-ACCA-4DEE-9DF3-2464008EA30F}" srcId="{9FB1AD1F-2FC2-4BF7-9747-59A602CD03CF}" destId="{49D49F3E-4BE4-41C4-8469-0BAF9210502B}" srcOrd="1" destOrd="0" parTransId="{F6CA25D7-3438-48A4-83F7-AA55B87F4808}" sibTransId="{9A5F0E4C-2070-431F-B815-309D80650633}"/>
    <dgm:cxn modelId="{D3F15A96-E782-4356-AC4B-4D9B2AA3E789}" type="presOf" srcId="{70BFD1FB-D04F-443C-B91A-42D4954F124A}" destId="{39E95075-A1C3-44A3-BFEF-1D9999ACEA51}" srcOrd="0" destOrd="0" presId="urn:microsoft.com/office/officeart/2009/3/layout/IncreasingArrowsProcess"/>
    <dgm:cxn modelId="{537B056E-D41E-4AF6-B3A5-0FE2BCD36E83}" type="presParOf" srcId="{7C0A886A-B919-4383-8FAF-49E6955F1872}" destId="{E6445C4A-6AF3-44DF-A6C0-4CD7086C4EDF}" srcOrd="0" destOrd="0" presId="urn:microsoft.com/office/officeart/2009/3/layout/IncreasingArrowsProcess"/>
    <dgm:cxn modelId="{CBEC640B-ACA1-460C-B14F-32D94C2EFC9C}" type="presParOf" srcId="{7C0A886A-B919-4383-8FAF-49E6955F1872}" destId="{39E95075-A1C3-44A3-BFEF-1D9999ACEA51}" srcOrd="1" destOrd="0" presId="urn:microsoft.com/office/officeart/2009/3/layout/IncreasingArrowsProcess"/>
    <dgm:cxn modelId="{11654E61-A50D-4C15-83DD-CDADE609326F}" type="presParOf" srcId="{7C0A886A-B919-4383-8FAF-49E6955F1872}" destId="{E8CED702-15EE-469B-94A9-444EB8090EC1}" srcOrd="2" destOrd="0" presId="urn:microsoft.com/office/officeart/2009/3/layout/IncreasingArrowsProcess"/>
    <dgm:cxn modelId="{3476790A-589C-4CB3-B677-130A16F7877F}" type="presParOf" srcId="{7C0A886A-B919-4383-8FAF-49E6955F1872}" destId="{796FA7B1-E4FE-45A4-A7BC-957BF318C89B}" srcOrd="3" destOrd="0" presId="urn:microsoft.com/office/officeart/2009/3/layout/IncreasingArrowsProcess"/>
    <dgm:cxn modelId="{6F7CD768-B39D-4977-A972-69FD426BA629}" type="presParOf" srcId="{7C0A886A-B919-4383-8FAF-49E6955F1872}" destId="{2C9884EA-4389-4319-9FA2-9A1334309EF8}" srcOrd="4" destOrd="0" presId="urn:microsoft.com/office/officeart/2009/3/layout/IncreasingArrowsProcess"/>
    <dgm:cxn modelId="{5125CD36-CBC8-48C1-B0D8-406EBDE11BBB}" type="presParOf" srcId="{7C0A886A-B919-4383-8FAF-49E6955F1872}" destId="{22480508-C6D0-414D-8820-026B5ADEFC2E}" srcOrd="5" destOrd="0" presId="urn:microsoft.com/office/officeart/2009/3/layout/IncreasingArrows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445C4A-6AF3-44DF-A6C0-4CD7086C4EDF}">
      <dsp:nvSpPr>
        <dsp:cNvPr id="0" name=""/>
        <dsp:cNvSpPr/>
      </dsp:nvSpPr>
      <dsp:spPr>
        <a:xfrm>
          <a:off x="0" y="263819"/>
          <a:ext cx="8229600" cy="1198543"/>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254000" bIns="190269" numCol="1" spcCol="1270" anchor="ctr" anchorCtr="0">
          <a:noAutofit/>
        </a:bodyPr>
        <a:lstStyle/>
        <a:p>
          <a:pPr lvl="0" algn="l" defTabSz="1022350">
            <a:lnSpc>
              <a:spcPct val="90000"/>
            </a:lnSpc>
            <a:spcBef>
              <a:spcPct val="0"/>
            </a:spcBef>
            <a:spcAft>
              <a:spcPct val="35000"/>
            </a:spcAft>
          </a:pPr>
          <a:r>
            <a:rPr lang="en-CA" sz="2300" kern="1200" dirty="0" smtClean="0"/>
            <a:t>First generation		</a:t>
          </a:r>
          <a:endParaRPr lang="en-CA" sz="2300" kern="1200" dirty="0"/>
        </a:p>
      </dsp:txBody>
      <dsp:txXfrm>
        <a:off x="0" y="563455"/>
        <a:ext cx="7929964" cy="599271"/>
      </dsp:txXfrm>
    </dsp:sp>
    <dsp:sp modelId="{39E95075-A1C3-44A3-BFEF-1D9999ACEA51}">
      <dsp:nvSpPr>
        <dsp:cNvPr id="0" name=""/>
        <dsp:cNvSpPr/>
      </dsp:nvSpPr>
      <dsp:spPr>
        <a:xfrm>
          <a:off x="10341" y="1180726"/>
          <a:ext cx="2534716" cy="2308835"/>
        </a:xfrm>
        <a:prstGeom prst="rect">
          <a:avLst/>
        </a:prstGeom>
        <a:solidFill>
          <a:schemeClr val="accent1">
            <a:lumMod val="40000"/>
            <a:lumOff val="6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7640" tIns="167640" rIns="167640" bIns="167640" numCol="1" spcCol="1270" anchor="t" anchorCtr="0">
          <a:noAutofit/>
        </a:bodyPr>
        <a:lstStyle/>
        <a:p>
          <a:pPr lvl="0" algn="ctr" defTabSz="1955800">
            <a:lnSpc>
              <a:spcPct val="90000"/>
            </a:lnSpc>
            <a:spcBef>
              <a:spcPct val="0"/>
            </a:spcBef>
            <a:spcAft>
              <a:spcPct val="35000"/>
            </a:spcAft>
          </a:pPr>
          <a:r>
            <a:rPr lang="en-CA" sz="4400" kern="1200" dirty="0" smtClean="0"/>
            <a:t>33% </a:t>
          </a:r>
          <a:endParaRPr lang="en-CA" sz="4400" kern="1200" dirty="0"/>
        </a:p>
      </dsp:txBody>
      <dsp:txXfrm>
        <a:off x="10341" y="1180726"/>
        <a:ext cx="2534716" cy="2308835"/>
      </dsp:txXfrm>
    </dsp:sp>
    <dsp:sp modelId="{E8CED702-15EE-469B-94A9-444EB8090EC1}">
      <dsp:nvSpPr>
        <dsp:cNvPr id="0" name=""/>
        <dsp:cNvSpPr/>
      </dsp:nvSpPr>
      <dsp:spPr>
        <a:xfrm>
          <a:off x="2534716" y="663333"/>
          <a:ext cx="5694883" cy="1198543"/>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254000" bIns="190269" numCol="1" spcCol="1270" anchor="ctr" anchorCtr="0">
          <a:noAutofit/>
        </a:bodyPr>
        <a:lstStyle/>
        <a:p>
          <a:pPr lvl="0" algn="l" defTabSz="1022350">
            <a:lnSpc>
              <a:spcPct val="90000"/>
            </a:lnSpc>
            <a:spcBef>
              <a:spcPct val="0"/>
            </a:spcBef>
            <a:spcAft>
              <a:spcPct val="35000"/>
            </a:spcAft>
          </a:pPr>
          <a:r>
            <a:rPr lang="en-CA" sz="2300" kern="1200" dirty="0" smtClean="0"/>
            <a:t>Second Generation	</a:t>
          </a:r>
          <a:endParaRPr lang="en-CA" sz="2300" kern="1200" dirty="0"/>
        </a:p>
      </dsp:txBody>
      <dsp:txXfrm>
        <a:off x="2534716" y="962969"/>
        <a:ext cx="5395247" cy="599271"/>
      </dsp:txXfrm>
    </dsp:sp>
    <dsp:sp modelId="{796FA7B1-E4FE-45A4-A7BC-957BF318C89B}">
      <dsp:nvSpPr>
        <dsp:cNvPr id="0" name=""/>
        <dsp:cNvSpPr/>
      </dsp:nvSpPr>
      <dsp:spPr>
        <a:xfrm>
          <a:off x="2534716" y="1587583"/>
          <a:ext cx="2534716" cy="2308835"/>
        </a:xfrm>
        <a:prstGeom prst="rect">
          <a:avLst/>
        </a:prstGeom>
        <a:solidFill>
          <a:schemeClr val="accent1">
            <a:lumMod val="40000"/>
            <a:lumOff val="6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t" anchorCtr="0">
          <a:noAutofit/>
        </a:bodyPr>
        <a:lstStyle/>
        <a:p>
          <a:pPr lvl="0" algn="ctr" defTabSz="1778000">
            <a:lnSpc>
              <a:spcPct val="90000"/>
            </a:lnSpc>
            <a:spcBef>
              <a:spcPct val="0"/>
            </a:spcBef>
            <a:spcAft>
              <a:spcPct val="35000"/>
            </a:spcAft>
          </a:pPr>
          <a:r>
            <a:rPr lang="en-CA" sz="4000" kern="1200" dirty="0" smtClean="0"/>
            <a:t>22%</a:t>
          </a:r>
          <a:r>
            <a:rPr lang="en-CA" sz="2300" kern="1200" dirty="0" smtClean="0"/>
            <a:t>				</a:t>
          </a:r>
          <a:endParaRPr lang="en-CA" sz="2300" kern="1200" dirty="0"/>
        </a:p>
      </dsp:txBody>
      <dsp:txXfrm>
        <a:off x="2534716" y="1587583"/>
        <a:ext cx="2534716" cy="2308835"/>
      </dsp:txXfrm>
    </dsp:sp>
    <dsp:sp modelId="{2C9884EA-4389-4319-9FA2-9A1334309EF8}">
      <dsp:nvSpPr>
        <dsp:cNvPr id="0" name=""/>
        <dsp:cNvSpPr/>
      </dsp:nvSpPr>
      <dsp:spPr>
        <a:xfrm>
          <a:off x="5069433" y="1062848"/>
          <a:ext cx="3160166" cy="1198543"/>
        </a:xfrm>
        <a:prstGeom prst="rightArrow">
          <a:avLst>
            <a:gd name="adj1" fmla="val 50000"/>
            <a:gd name="adj2" fmla="val 5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254000" bIns="190269" numCol="1" spcCol="1270" anchor="ctr" anchorCtr="0">
          <a:noAutofit/>
        </a:bodyPr>
        <a:lstStyle/>
        <a:p>
          <a:pPr lvl="0" algn="l" defTabSz="1022350">
            <a:lnSpc>
              <a:spcPct val="90000"/>
            </a:lnSpc>
            <a:spcBef>
              <a:spcPct val="0"/>
            </a:spcBef>
            <a:spcAft>
              <a:spcPct val="35000"/>
            </a:spcAft>
          </a:pPr>
          <a:r>
            <a:rPr lang="en-CA" sz="2300" kern="1200" dirty="0" smtClean="0"/>
            <a:t>Third Generation</a:t>
          </a:r>
          <a:endParaRPr lang="en-CA" sz="2300" kern="1200" dirty="0"/>
        </a:p>
      </dsp:txBody>
      <dsp:txXfrm>
        <a:off x="5069433" y="1362484"/>
        <a:ext cx="2860530" cy="599271"/>
      </dsp:txXfrm>
    </dsp:sp>
    <dsp:sp modelId="{22480508-C6D0-414D-8820-026B5ADEFC2E}">
      <dsp:nvSpPr>
        <dsp:cNvPr id="0" name=""/>
        <dsp:cNvSpPr/>
      </dsp:nvSpPr>
      <dsp:spPr>
        <a:xfrm>
          <a:off x="4978893" y="1972810"/>
          <a:ext cx="2534716" cy="2275045"/>
        </a:xfrm>
        <a:prstGeom prst="rect">
          <a:avLst/>
        </a:prstGeom>
        <a:solidFill>
          <a:schemeClr val="accent1">
            <a:lumMod val="40000"/>
            <a:lumOff val="6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t" anchorCtr="0">
          <a:noAutofit/>
        </a:bodyPr>
        <a:lstStyle/>
        <a:p>
          <a:pPr lvl="0" algn="ctr" defTabSz="1778000">
            <a:lnSpc>
              <a:spcPct val="90000"/>
            </a:lnSpc>
            <a:spcBef>
              <a:spcPct val="0"/>
            </a:spcBef>
            <a:spcAft>
              <a:spcPct val="35000"/>
            </a:spcAft>
          </a:pPr>
          <a:r>
            <a:rPr lang="en-CA" sz="4000" kern="1200" dirty="0" smtClean="0"/>
            <a:t>10%</a:t>
          </a:r>
          <a:endParaRPr lang="en-CA" sz="4000" kern="1200" dirty="0"/>
        </a:p>
      </dsp:txBody>
      <dsp:txXfrm>
        <a:off x="4978893" y="1972810"/>
        <a:ext cx="2534716" cy="2275045"/>
      </dsp:txXfrm>
    </dsp:sp>
  </dsp:spTree>
</dsp:drawing>
</file>

<file path=ppt/diagrams/layout1.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9FF6818-DE98-4803-8156-BC18C657F220}" type="datetimeFigureOut">
              <a:rPr lang="en-CA" smtClean="0"/>
              <a:t>15-10-26</a:t>
            </a:fld>
            <a:endParaRPr lang="en-C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382AD62-3DCA-4630-A339-F73071BAF9F2}" type="slidenum">
              <a:rPr lang="en-CA" smtClean="0"/>
              <a:t>‹#›</a:t>
            </a:fld>
            <a:endParaRPr lang="en-CA"/>
          </a:p>
        </p:txBody>
      </p:sp>
    </p:spTree>
    <p:extLst>
      <p:ext uri="{BB962C8B-B14F-4D97-AF65-F5344CB8AC3E}">
        <p14:creationId xmlns:p14="http://schemas.microsoft.com/office/powerpoint/2010/main" val="31860272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B382AD62-3DCA-4630-A339-F73071BAF9F2}" type="slidenum">
              <a:rPr lang="en-CA" smtClean="0"/>
              <a:t>3</a:t>
            </a:fld>
            <a:endParaRPr lang="en-CA"/>
          </a:p>
        </p:txBody>
      </p:sp>
    </p:spTree>
    <p:extLst>
      <p:ext uri="{BB962C8B-B14F-4D97-AF65-F5344CB8AC3E}">
        <p14:creationId xmlns:p14="http://schemas.microsoft.com/office/powerpoint/2010/main" val="36664969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B280E8CB-3B72-4E25-AFBE-CDBC45919B63}" type="datetimeFigureOut">
              <a:rPr lang="en-CA" smtClean="0"/>
              <a:t>15-10-26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E3AAAD-051F-45F7-A0E7-412B8F9FA8D2}" type="slidenum">
              <a:rPr lang="en-CA" smtClean="0"/>
              <a:t>‹#›</a:t>
            </a:fld>
            <a:endParaRPr lang="en-CA"/>
          </a:p>
        </p:txBody>
      </p:sp>
    </p:spTree>
    <p:extLst>
      <p:ext uri="{BB962C8B-B14F-4D97-AF65-F5344CB8AC3E}">
        <p14:creationId xmlns:p14="http://schemas.microsoft.com/office/powerpoint/2010/main" val="2544341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280E8CB-3B72-4E25-AFBE-CDBC45919B63}" type="datetimeFigureOut">
              <a:rPr lang="en-CA" smtClean="0"/>
              <a:t>15-10-26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E3AAAD-051F-45F7-A0E7-412B8F9FA8D2}" type="slidenum">
              <a:rPr lang="en-CA" smtClean="0"/>
              <a:t>‹#›</a:t>
            </a:fld>
            <a:endParaRPr lang="en-CA"/>
          </a:p>
        </p:txBody>
      </p:sp>
    </p:spTree>
    <p:extLst>
      <p:ext uri="{BB962C8B-B14F-4D97-AF65-F5344CB8AC3E}">
        <p14:creationId xmlns:p14="http://schemas.microsoft.com/office/powerpoint/2010/main" val="1718673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280E8CB-3B72-4E25-AFBE-CDBC45919B63}" type="datetimeFigureOut">
              <a:rPr lang="en-CA" smtClean="0"/>
              <a:t>15-10-26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E3AAAD-051F-45F7-A0E7-412B8F9FA8D2}" type="slidenum">
              <a:rPr lang="en-CA" smtClean="0"/>
              <a:t>‹#›</a:t>
            </a:fld>
            <a:endParaRPr lang="en-CA"/>
          </a:p>
        </p:txBody>
      </p:sp>
    </p:spTree>
    <p:extLst>
      <p:ext uri="{BB962C8B-B14F-4D97-AF65-F5344CB8AC3E}">
        <p14:creationId xmlns:p14="http://schemas.microsoft.com/office/powerpoint/2010/main" val="1342613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B280E8CB-3B72-4E25-AFBE-CDBC45919B63}" type="datetimeFigureOut">
              <a:rPr lang="en-CA" smtClean="0"/>
              <a:t>15-10-26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E3AAAD-051F-45F7-A0E7-412B8F9FA8D2}" type="slidenum">
              <a:rPr lang="en-CA" smtClean="0"/>
              <a:t>‹#›</a:t>
            </a:fld>
            <a:endParaRPr lang="en-CA"/>
          </a:p>
        </p:txBody>
      </p:sp>
    </p:spTree>
    <p:extLst>
      <p:ext uri="{BB962C8B-B14F-4D97-AF65-F5344CB8AC3E}">
        <p14:creationId xmlns:p14="http://schemas.microsoft.com/office/powerpoint/2010/main" val="4001800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80E8CB-3B72-4E25-AFBE-CDBC45919B63}" type="datetimeFigureOut">
              <a:rPr lang="en-CA" smtClean="0"/>
              <a:t>15-10-26</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3E3AAAD-051F-45F7-A0E7-412B8F9FA8D2}" type="slidenum">
              <a:rPr lang="en-CA" smtClean="0"/>
              <a:t>‹#›</a:t>
            </a:fld>
            <a:endParaRPr lang="en-CA"/>
          </a:p>
        </p:txBody>
      </p:sp>
    </p:spTree>
    <p:extLst>
      <p:ext uri="{BB962C8B-B14F-4D97-AF65-F5344CB8AC3E}">
        <p14:creationId xmlns:p14="http://schemas.microsoft.com/office/powerpoint/2010/main" val="13690763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B280E8CB-3B72-4E25-AFBE-CDBC45919B63}" type="datetimeFigureOut">
              <a:rPr lang="en-CA" smtClean="0"/>
              <a:t>15-10-26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3E3AAAD-051F-45F7-A0E7-412B8F9FA8D2}" type="slidenum">
              <a:rPr lang="en-CA" smtClean="0"/>
              <a:t>‹#›</a:t>
            </a:fld>
            <a:endParaRPr lang="en-CA"/>
          </a:p>
        </p:txBody>
      </p:sp>
    </p:spTree>
    <p:extLst>
      <p:ext uri="{BB962C8B-B14F-4D97-AF65-F5344CB8AC3E}">
        <p14:creationId xmlns:p14="http://schemas.microsoft.com/office/powerpoint/2010/main" val="20096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B280E8CB-3B72-4E25-AFBE-CDBC45919B63}" type="datetimeFigureOut">
              <a:rPr lang="en-CA" smtClean="0"/>
              <a:t>15-10-26</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63E3AAAD-051F-45F7-A0E7-412B8F9FA8D2}" type="slidenum">
              <a:rPr lang="en-CA" smtClean="0"/>
              <a:t>‹#›</a:t>
            </a:fld>
            <a:endParaRPr lang="en-CA"/>
          </a:p>
        </p:txBody>
      </p:sp>
    </p:spTree>
    <p:extLst>
      <p:ext uri="{BB962C8B-B14F-4D97-AF65-F5344CB8AC3E}">
        <p14:creationId xmlns:p14="http://schemas.microsoft.com/office/powerpoint/2010/main" val="1883088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B280E8CB-3B72-4E25-AFBE-CDBC45919B63}" type="datetimeFigureOut">
              <a:rPr lang="en-CA" smtClean="0"/>
              <a:t>15-10-26</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63E3AAAD-051F-45F7-A0E7-412B8F9FA8D2}" type="slidenum">
              <a:rPr lang="en-CA" smtClean="0"/>
              <a:t>‹#›</a:t>
            </a:fld>
            <a:endParaRPr lang="en-CA"/>
          </a:p>
        </p:txBody>
      </p:sp>
    </p:spTree>
    <p:extLst>
      <p:ext uri="{BB962C8B-B14F-4D97-AF65-F5344CB8AC3E}">
        <p14:creationId xmlns:p14="http://schemas.microsoft.com/office/powerpoint/2010/main" val="2234779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80E8CB-3B72-4E25-AFBE-CDBC45919B63}" type="datetimeFigureOut">
              <a:rPr lang="en-CA" smtClean="0"/>
              <a:t>15-10-26</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63E3AAAD-051F-45F7-A0E7-412B8F9FA8D2}" type="slidenum">
              <a:rPr lang="en-CA" smtClean="0"/>
              <a:t>‹#›</a:t>
            </a:fld>
            <a:endParaRPr lang="en-CA"/>
          </a:p>
        </p:txBody>
      </p:sp>
    </p:spTree>
    <p:extLst>
      <p:ext uri="{BB962C8B-B14F-4D97-AF65-F5344CB8AC3E}">
        <p14:creationId xmlns:p14="http://schemas.microsoft.com/office/powerpoint/2010/main" val="1786596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80E8CB-3B72-4E25-AFBE-CDBC45919B63}" type="datetimeFigureOut">
              <a:rPr lang="en-CA" smtClean="0"/>
              <a:t>15-10-26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3E3AAAD-051F-45F7-A0E7-412B8F9FA8D2}" type="slidenum">
              <a:rPr lang="en-CA" smtClean="0"/>
              <a:t>‹#›</a:t>
            </a:fld>
            <a:endParaRPr lang="en-CA"/>
          </a:p>
        </p:txBody>
      </p:sp>
    </p:spTree>
    <p:extLst>
      <p:ext uri="{BB962C8B-B14F-4D97-AF65-F5344CB8AC3E}">
        <p14:creationId xmlns:p14="http://schemas.microsoft.com/office/powerpoint/2010/main" val="28343244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80E8CB-3B72-4E25-AFBE-CDBC45919B63}" type="datetimeFigureOut">
              <a:rPr lang="en-CA" smtClean="0"/>
              <a:t>15-10-26</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3E3AAAD-051F-45F7-A0E7-412B8F9FA8D2}" type="slidenum">
              <a:rPr lang="en-CA" smtClean="0"/>
              <a:t>‹#›</a:t>
            </a:fld>
            <a:endParaRPr lang="en-CA"/>
          </a:p>
        </p:txBody>
      </p:sp>
    </p:spTree>
    <p:extLst>
      <p:ext uri="{BB962C8B-B14F-4D97-AF65-F5344CB8AC3E}">
        <p14:creationId xmlns:p14="http://schemas.microsoft.com/office/powerpoint/2010/main" val="38166985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80E8CB-3B72-4E25-AFBE-CDBC45919B63}" type="datetimeFigureOut">
              <a:rPr lang="en-CA" smtClean="0"/>
              <a:t>15-10-26</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3E3AAAD-051F-45F7-A0E7-412B8F9FA8D2}" type="slidenum">
              <a:rPr lang="en-CA" smtClean="0"/>
              <a:t>‹#›</a:t>
            </a:fld>
            <a:endParaRPr lang="en-CA"/>
          </a:p>
        </p:txBody>
      </p:sp>
    </p:spTree>
    <p:extLst>
      <p:ext uri="{BB962C8B-B14F-4D97-AF65-F5344CB8AC3E}">
        <p14:creationId xmlns:p14="http://schemas.microsoft.com/office/powerpoint/2010/main" val="4551039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2.e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3.emf"/></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4.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5.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6.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2.xml"/><Relationship Id="rId3" Type="http://schemas.openxmlformats.org/officeDocument/2006/relationships/chart" Target="../charts/char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7.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8.png"/><Relationship Id="rId4" Type="http://schemas.openxmlformats.org/officeDocument/2006/relationships/image" Target="../media/image19.png"/><Relationship Id="rId5" Type="http://schemas.openxmlformats.org/officeDocument/2006/relationships/image" Target="../media/image20.png"/><Relationship Id="rId1" Type="http://schemas.openxmlformats.org/officeDocument/2006/relationships/slideLayout" Target="../slideLayouts/slideLayout2.xml"/><Relationship Id="rId2" Type="http://schemas.openxmlformats.org/officeDocument/2006/relationships/hyperlink" Target="mailto:klrobson@yorku.ca"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4" Type="http://schemas.openxmlformats.org/officeDocument/2006/relationships/image" Target="../media/image4.jpg"/><Relationship Id="rId1" Type="http://schemas.openxmlformats.org/officeDocument/2006/relationships/slideLayout" Target="../slideLayouts/slideLayout4.xml"/><Relationship Id="rId2" Type="http://schemas.openxmlformats.org/officeDocument/2006/relationships/notesSlide" Target="../notesSlides/notesSlid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4797152"/>
            <a:ext cx="8136904" cy="1444388"/>
          </a:xfrm>
        </p:spPr>
        <p:txBody>
          <a:bodyPr>
            <a:noAutofit/>
          </a:bodyPr>
          <a:lstStyle/>
          <a:p>
            <a:r>
              <a:rPr lang="en-CA" sz="3600" b="1" dirty="0">
                <a:latin typeface="+mn-lt"/>
              </a:rPr>
              <a:t>Using Intersectionality to </a:t>
            </a:r>
            <a:r>
              <a:rPr lang="en-CA" sz="3600" b="1" dirty="0" smtClean="0">
                <a:latin typeface="+mn-lt"/>
              </a:rPr>
              <a:t>Understand Post‐Secondary</a:t>
            </a:r>
            <a:r>
              <a:rPr lang="en-CA" sz="3600" b="1" dirty="0">
                <a:latin typeface="+mn-lt"/>
              </a:rPr>
              <a:t> Pathways of </a:t>
            </a:r>
            <a:r>
              <a:rPr lang="en-CA" sz="3600" b="1" dirty="0" smtClean="0">
                <a:latin typeface="+mn-lt"/>
              </a:rPr>
              <a:t/>
            </a:r>
            <a:br>
              <a:rPr lang="en-CA" sz="3600" b="1" dirty="0" smtClean="0">
                <a:latin typeface="+mn-lt"/>
              </a:rPr>
            </a:br>
            <a:r>
              <a:rPr lang="en-CA" sz="3600" b="1" dirty="0" smtClean="0">
                <a:latin typeface="+mn-lt"/>
              </a:rPr>
              <a:t>Marginalized</a:t>
            </a:r>
            <a:r>
              <a:rPr lang="en-CA" sz="3600" b="1" dirty="0">
                <a:latin typeface="+mn-lt"/>
              </a:rPr>
              <a:t> </a:t>
            </a:r>
            <a:r>
              <a:rPr lang="en-CA" sz="3600" b="1" dirty="0" smtClean="0">
                <a:latin typeface="+mn-lt"/>
              </a:rPr>
              <a:t>Groups</a:t>
            </a:r>
            <a:endParaRPr lang="en-CA" sz="3600" b="1" dirty="0">
              <a:latin typeface="+mn-l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263866"/>
            <a:ext cx="8136904" cy="4245253"/>
          </a:xfrm>
          <a:prstGeom prst="rect">
            <a:avLst/>
          </a:prstGeom>
        </p:spPr>
      </p:pic>
      <p:sp>
        <p:nvSpPr>
          <p:cNvPr id="6" name="TextBox 5"/>
          <p:cNvSpPr txBox="1"/>
          <p:nvPr/>
        </p:nvSpPr>
        <p:spPr>
          <a:xfrm>
            <a:off x="251520" y="6453336"/>
            <a:ext cx="8712968" cy="369332"/>
          </a:xfrm>
          <a:prstGeom prst="rect">
            <a:avLst/>
          </a:prstGeom>
          <a:noFill/>
        </p:spPr>
        <p:txBody>
          <a:bodyPr wrap="square" rtlCol="0">
            <a:spAutoFit/>
          </a:bodyPr>
          <a:lstStyle/>
          <a:p>
            <a:r>
              <a:rPr lang="en-CA" dirty="0" smtClean="0"/>
              <a:t>Karen Robson (York University), Paul </a:t>
            </a:r>
            <a:r>
              <a:rPr lang="en-CA" dirty="0" err="1" smtClean="0"/>
              <a:t>Anisef</a:t>
            </a:r>
            <a:r>
              <a:rPr lang="en-CA" dirty="0" smtClean="0"/>
              <a:t> (York University), Rob Brown (TDSB).</a:t>
            </a:r>
            <a:endParaRPr lang="en-CA" dirty="0"/>
          </a:p>
        </p:txBody>
      </p:sp>
    </p:spTree>
    <p:extLst>
      <p:ext uri="{BB962C8B-B14F-4D97-AF65-F5344CB8AC3E}">
        <p14:creationId xmlns:p14="http://schemas.microsoft.com/office/powerpoint/2010/main" val="2085993286"/>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Interactions</a:t>
            </a:r>
            <a:br>
              <a:rPr lang="en-CA" dirty="0" smtClean="0"/>
            </a:br>
            <a:r>
              <a:rPr lang="en-CA" dirty="0" smtClean="0"/>
              <a:t> (technical stuff)</a:t>
            </a:r>
            <a:endParaRPr lang="en-CA" dirty="0"/>
          </a:p>
        </p:txBody>
      </p:sp>
      <p:sp>
        <p:nvSpPr>
          <p:cNvPr id="3" name="Content Placeholder 2"/>
          <p:cNvSpPr>
            <a:spLocks noGrp="1"/>
          </p:cNvSpPr>
          <p:nvPr>
            <p:ph idx="1"/>
          </p:nvPr>
        </p:nvSpPr>
        <p:spPr/>
        <p:txBody>
          <a:bodyPr>
            <a:normAutofit/>
          </a:bodyPr>
          <a:lstStyle/>
          <a:p>
            <a:r>
              <a:rPr lang="en-CA" dirty="0"/>
              <a:t>Many interesting findings in the social sciences involve ‘‘interaction” effects, also known as ‘‘moderator” or ‘‘</a:t>
            </a:r>
            <a:r>
              <a:rPr lang="en-CA" dirty="0" smtClean="0"/>
              <a:t>synergistic” effects </a:t>
            </a:r>
          </a:p>
          <a:p>
            <a:r>
              <a:rPr lang="en-CA" dirty="0" smtClean="0"/>
              <a:t>Two </a:t>
            </a:r>
            <a:r>
              <a:rPr lang="en-CA" dirty="0"/>
              <a:t>variables have an interaction effect on a dependent variable if </a:t>
            </a:r>
            <a:r>
              <a:rPr lang="en-CA" dirty="0" smtClean="0"/>
              <a:t>the relationship </a:t>
            </a:r>
            <a:r>
              <a:rPr lang="en-CA" dirty="0"/>
              <a:t>of either independent variable with the dependent variable changes across values of the other independent variable</a:t>
            </a:r>
            <a:r>
              <a:rPr lang="en-CA" dirty="0" smtClean="0"/>
              <a:t>.</a:t>
            </a:r>
            <a:endParaRPr lang="en-C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32240" y="35471"/>
            <a:ext cx="2123728" cy="16342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590468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Race/region of origin in our sample</a:t>
            </a:r>
            <a:endParaRPr lang="en-CA" dirty="0"/>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27404470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Low neighbourhood income by race/region </a:t>
            </a:r>
            <a:endParaRPr lang="en-CA" dirty="0"/>
          </a:p>
        </p:txBody>
      </p:sp>
      <p:pic>
        <p:nvPicPr>
          <p:cNvPr id="614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7505" y="2996952"/>
            <a:ext cx="4525870" cy="33133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4" name="Table 3"/>
          <p:cNvGraphicFramePr>
            <a:graphicFrameLocks noGrp="1"/>
          </p:cNvGraphicFramePr>
          <p:nvPr>
            <p:extLst>
              <p:ext uri="{D42A27DB-BD31-4B8C-83A1-F6EECF244321}">
                <p14:modId xmlns:p14="http://schemas.microsoft.com/office/powerpoint/2010/main" val="1321216171"/>
              </p:ext>
            </p:extLst>
          </p:nvPr>
        </p:nvGraphicFramePr>
        <p:xfrm>
          <a:off x="5292079" y="2348880"/>
          <a:ext cx="3240360" cy="2971800"/>
        </p:xfrm>
        <a:graphic>
          <a:graphicData uri="http://schemas.openxmlformats.org/drawingml/2006/table">
            <a:tbl>
              <a:tblPr firstRow="1" bandRow="1">
                <a:tableStyleId>{5C22544A-7EE6-4342-B048-85BDC9FD1C3A}</a:tableStyleId>
              </a:tblPr>
              <a:tblGrid>
                <a:gridCol w="1080120"/>
                <a:gridCol w="1080121"/>
                <a:gridCol w="1080119"/>
              </a:tblGrid>
              <a:tr h="348522">
                <a:tc>
                  <a:txBody>
                    <a:bodyPr/>
                    <a:lstStyle/>
                    <a:p>
                      <a:pPr algn="l" fontAlgn="b"/>
                      <a:endParaRPr lang="en-CA" sz="1600" b="0" i="0" u="none" strike="noStrike" dirty="0">
                        <a:solidFill>
                          <a:srgbClr val="000000"/>
                        </a:solidFill>
                        <a:effectLst/>
                        <a:latin typeface="Calibri"/>
                      </a:endParaRPr>
                    </a:p>
                  </a:txBody>
                  <a:tcPr marL="9525" marR="9525" marT="9525" marB="0" anchor="b"/>
                </a:tc>
                <a:tc>
                  <a:txBody>
                    <a:bodyPr/>
                    <a:lstStyle/>
                    <a:p>
                      <a:pPr algn="l" fontAlgn="b"/>
                      <a:r>
                        <a:rPr lang="en-CA" sz="1600" u="none" strike="noStrike" dirty="0">
                          <a:effectLst/>
                        </a:rPr>
                        <a:t>% in poor lowest quartile of income</a:t>
                      </a:r>
                      <a:endParaRPr lang="en-CA" sz="1600" b="1" i="0" u="none" strike="noStrike" dirty="0">
                        <a:solidFill>
                          <a:srgbClr val="000000"/>
                        </a:solidFill>
                        <a:effectLst/>
                        <a:latin typeface="Calibri"/>
                      </a:endParaRPr>
                    </a:p>
                  </a:txBody>
                  <a:tcPr marL="9525" marR="9525" marT="9525" marB="0" anchor="b"/>
                </a:tc>
                <a:tc>
                  <a:txBody>
                    <a:bodyPr/>
                    <a:lstStyle/>
                    <a:p>
                      <a:pPr algn="l" fontAlgn="b"/>
                      <a:r>
                        <a:rPr lang="en-CA" sz="1600" u="none" strike="noStrike" dirty="0">
                          <a:effectLst/>
                        </a:rPr>
                        <a:t>% of overall sample</a:t>
                      </a:r>
                      <a:endParaRPr lang="en-CA" sz="1600" b="1" i="0" u="none" strike="noStrike" dirty="0">
                        <a:solidFill>
                          <a:srgbClr val="000000"/>
                        </a:solidFill>
                        <a:effectLst/>
                        <a:latin typeface="Calibri"/>
                      </a:endParaRPr>
                    </a:p>
                  </a:txBody>
                  <a:tcPr marL="9525" marR="9525" marT="9525" marB="0" anchor="b"/>
                </a:tc>
              </a:tr>
              <a:tr h="238243">
                <a:tc>
                  <a:txBody>
                    <a:bodyPr/>
                    <a:lstStyle/>
                    <a:p>
                      <a:pPr algn="l" fontAlgn="b"/>
                      <a:r>
                        <a:rPr lang="en-CA" sz="1600" u="none" strike="noStrike">
                          <a:effectLst/>
                        </a:rPr>
                        <a:t>Black</a:t>
                      </a:r>
                      <a:endParaRPr lang="en-CA" sz="1600" b="0" i="0" u="none" strike="noStrike">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19%</a:t>
                      </a:r>
                      <a:endParaRPr lang="en-CA" sz="1800" b="0" i="0" u="none" strike="noStrike" dirty="0">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10%</a:t>
                      </a:r>
                      <a:endParaRPr lang="en-CA" sz="1800" b="0" i="0" u="none" strike="noStrike" dirty="0">
                        <a:solidFill>
                          <a:srgbClr val="000000"/>
                        </a:solidFill>
                        <a:effectLst/>
                        <a:latin typeface="Calibri"/>
                      </a:endParaRPr>
                    </a:p>
                  </a:txBody>
                  <a:tcPr marL="9525" marR="9525" marT="9525" marB="0" anchor="b"/>
                </a:tc>
              </a:tr>
              <a:tr h="238243">
                <a:tc>
                  <a:txBody>
                    <a:bodyPr/>
                    <a:lstStyle/>
                    <a:p>
                      <a:pPr algn="l" fontAlgn="b"/>
                      <a:r>
                        <a:rPr lang="en-CA" sz="1600" u="none" strike="noStrike">
                          <a:effectLst/>
                        </a:rPr>
                        <a:t>E Asian</a:t>
                      </a:r>
                      <a:endParaRPr lang="en-CA" sz="1600" b="0" i="0" u="none" strike="noStrike">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20%</a:t>
                      </a:r>
                      <a:endParaRPr lang="en-CA" sz="1800" b="0" i="0" u="none" strike="noStrike" dirty="0">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23%</a:t>
                      </a:r>
                      <a:endParaRPr lang="en-CA" sz="1800" b="0" i="0" u="none" strike="noStrike" dirty="0">
                        <a:solidFill>
                          <a:srgbClr val="000000"/>
                        </a:solidFill>
                        <a:effectLst/>
                        <a:latin typeface="Calibri"/>
                      </a:endParaRPr>
                    </a:p>
                  </a:txBody>
                  <a:tcPr marL="9525" marR="9525" marT="9525" marB="0" anchor="b"/>
                </a:tc>
              </a:tr>
              <a:tr h="238243">
                <a:tc>
                  <a:txBody>
                    <a:bodyPr/>
                    <a:lstStyle/>
                    <a:p>
                      <a:pPr algn="l" fontAlgn="b"/>
                      <a:r>
                        <a:rPr lang="en-CA" sz="1600" u="none" strike="noStrike">
                          <a:effectLst/>
                        </a:rPr>
                        <a:t>Latin</a:t>
                      </a:r>
                      <a:endParaRPr lang="en-CA" sz="1600" b="0" i="0" u="none" strike="noStrike">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3%</a:t>
                      </a:r>
                      <a:endParaRPr lang="en-CA" sz="1800" b="0" i="0" u="none" strike="noStrike" dirty="0">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2%</a:t>
                      </a:r>
                      <a:endParaRPr lang="en-CA" sz="1800" b="0" i="0" u="none" strike="noStrike" dirty="0">
                        <a:solidFill>
                          <a:srgbClr val="000000"/>
                        </a:solidFill>
                        <a:effectLst/>
                        <a:latin typeface="Calibri"/>
                      </a:endParaRPr>
                    </a:p>
                  </a:txBody>
                  <a:tcPr marL="9525" marR="9525" marT="9525" marB="0" anchor="b"/>
                </a:tc>
              </a:tr>
              <a:tr h="238243">
                <a:tc>
                  <a:txBody>
                    <a:bodyPr/>
                    <a:lstStyle/>
                    <a:p>
                      <a:pPr algn="l" fontAlgn="b"/>
                      <a:r>
                        <a:rPr lang="en-CA" sz="1600" u="none" strike="noStrike">
                          <a:effectLst/>
                        </a:rPr>
                        <a:t>MiddleE</a:t>
                      </a:r>
                      <a:endParaRPr lang="en-CA" sz="1600" b="0" i="0" u="none" strike="noStrike">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7%</a:t>
                      </a:r>
                      <a:endParaRPr lang="en-CA" sz="1800" b="0" i="0" u="none" strike="noStrike" dirty="0">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5%</a:t>
                      </a:r>
                      <a:endParaRPr lang="en-CA" sz="1800" b="0" i="0" u="none" strike="noStrike" dirty="0">
                        <a:solidFill>
                          <a:srgbClr val="000000"/>
                        </a:solidFill>
                        <a:effectLst/>
                        <a:latin typeface="Calibri"/>
                      </a:endParaRPr>
                    </a:p>
                  </a:txBody>
                  <a:tcPr marL="9525" marR="9525" marT="9525" marB="0" anchor="b"/>
                </a:tc>
              </a:tr>
              <a:tr h="238243">
                <a:tc>
                  <a:txBody>
                    <a:bodyPr/>
                    <a:lstStyle/>
                    <a:p>
                      <a:pPr algn="l" fontAlgn="b"/>
                      <a:r>
                        <a:rPr lang="en-CA" sz="1600" u="none" strike="noStrike">
                          <a:effectLst/>
                        </a:rPr>
                        <a:t>S Asian</a:t>
                      </a:r>
                      <a:endParaRPr lang="en-CA" sz="1600" b="0" i="0" u="none" strike="noStrike">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29%</a:t>
                      </a:r>
                      <a:endParaRPr lang="en-CA" sz="1800" b="0" i="0" u="none" strike="noStrike" dirty="0">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21%</a:t>
                      </a:r>
                      <a:endParaRPr lang="en-CA" sz="1800" b="0" i="0" u="none" strike="noStrike" dirty="0">
                        <a:solidFill>
                          <a:srgbClr val="000000"/>
                        </a:solidFill>
                        <a:effectLst/>
                        <a:latin typeface="Calibri"/>
                      </a:endParaRPr>
                    </a:p>
                  </a:txBody>
                  <a:tcPr marL="9525" marR="9525" marT="9525" marB="0" anchor="b"/>
                </a:tc>
              </a:tr>
              <a:tr h="238243">
                <a:tc>
                  <a:txBody>
                    <a:bodyPr/>
                    <a:lstStyle/>
                    <a:p>
                      <a:pPr algn="l" fontAlgn="b"/>
                      <a:r>
                        <a:rPr lang="en-CA" sz="1600" u="none" strike="noStrike" dirty="0">
                          <a:effectLst/>
                        </a:rPr>
                        <a:t>SE Asian</a:t>
                      </a:r>
                      <a:endParaRPr lang="en-CA" sz="1600" b="0" i="0" u="none" strike="noStrike" dirty="0">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4%</a:t>
                      </a:r>
                      <a:endParaRPr lang="en-CA" sz="1800" b="0" i="0" u="none" strike="noStrike" dirty="0">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3%</a:t>
                      </a:r>
                      <a:endParaRPr lang="en-CA" sz="1800" b="0" i="0" u="none" strike="noStrike" dirty="0">
                        <a:solidFill>
                          <a:srgbClr val="000000"/>
                        </a:solidFill>
                        <a:effectLst/>
                        <a:latin typeface="Calibri"/>
                      </a:endParaRPr>
                    </a:p>
                  </a:txBody>
                  <a:tcPr marL="9525" marR="9525" marT="9525" marB="0" anchor="b"/>
                </a:tc>
              </a:tr>
              <a:tr h="238243">
                <a:tc>
                  <a:txBody>
                    <a:bodyPr/>
                    <a:lstStyle/>
                    <a:p>
                      <a:pPr algn="l" fontAlgn="b"/>
                      <a:r>
                        <a:rPr lang="en-CA" sz="1600" u="none" strike="noStrike">
                          <a:effectLst/>
                        </a:rPr>
                        <a:t>White</a:t>
                      </a:r>
                      <a:endParaRPr lang="en-CA" sz="1600" b="0" i="0" u="none" strike="noStrike">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18%</a:t>
                      </a:r>
                      <a:endParaRPr lang="en-CA" sz="1800" b="0" i="0" u="none" strike="noStrike" dirty="0">
                        <a:solidFill>
                          <a:srgbClr val="000000"/>
                        </a:solidFill>
                        <a:effectLst/>
                        <a:latin typeface="Calibri"/>
                      </a:endParaRPr>
                    </a:p>
                  </a:txBody>
                  <a:tcPr marL="9525" marR="9525" marT="9525" marB="0" anchor="b"/>
                </a:tc>
                <a:tc>
                  <a:txBody>
                    <a:bodyPr/>
                    <a:lstStyle/>
                    <a:p>
                      <a:pPr algn="r" fontAlgn="b"/>
                      <a:r>
                        <a:rPr lang="en-CA" sz="1800" b="0" i="0" u="none" strike="noStrike" dirty="0" smtClean="0">
                          <a:solidFill>
                            <a:srgbClr val="000000"/>
                          </a:solidFill>
                          <a:effectLst/>
                          <a:latin typeface="Calibri"/>
                        </a:rPr>
                        <a:t>37%</a:t>
                      </a:r>
                      <a:endParaRPr lang="en-CA" sz="1800" b="0" i="0" u="none" strike="noStrike" dirty="0">
                        <a:solidFill>
                          <a:srgbClr val="000000"/>
                        </a:solidFill>
                        <a:effectLst/>
                        <a:latin typeface="Calibri"/>
                      </a:endParaRPr>
                    </a:p>
                  </a:txBody>
                  <a:tcPr marL="9525" marR="9525" marT="9525" marB="0" anchor="b"/>
                </a:tc>
              </a:tr>
            </a:tbl>
          </a:graphicData>
        </a:graphic>
      </p:graphicFrame>
      <p:sp>
        <p:nvSpPr>
          <p:cNvPr id="5" name="Bent Arrow 4"/>
          <p:cNvSpPr/>
          <p:nvPr/>
        </p:nvSpPr>
        <p:spPr>
          <a:xfrm>
            <a:off x="4211960" y="3356992"/>
            <a:ext cx="1008112" cy="1296144"/>
          </a:xfrm>
          <a:prstGeom prst="ben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CA">
              <a:solidFill>
                <a:schemeClr val="tx1"/>
              </a:solidFill>
            </a:endParaRPr>
          </a:p>
        </p:txBody>
      </p:sp>
      <p:sp>
        <p:nvSpPr>
          <p:cNvPr id="6" name="TextBox 5"/>
          <p:cNvSpPr txBox="1"/>
          <p:nvPr/>
        </p:nvSpPr>
        <p:spPr>
          <a:xfrm>
            <a:off x="395536" y="2204864"/>
            <a:ext cx="2448272" cy="369332"/>
          </a:xfrm>
          <a:prstGeom prst="rect">
            <a:avLst/>
          </a:prstGeom>
          <a:solidFill>
            <a:schemeClr val="tx2">
              <a:lumMod val="20000"/>
              <a:lumOff val="80000"/>
            </a:schemeClr>
          </a:solidFill>
        </p:spPr>
        <p:txBody>
          <a:bodyPr wrap="square" rtlCol="0">
            <a:spAutoFit/>
          </a:bodyPr>
          <a:lstStyle/>
          <a:p>
            <a:r>
              <a:rPr lang="en-CA" dirty="0" smtClean="0"/>
              <a:t>Within-race proportions</a:t>
            </a:r>
            <a:endParaRPr lang="en-CA" dirty="0"/>
          </a:p>
        </p:txBody>
      </p:sp>
      <p:sp>
        <p:nvSpPr>
          <p:cNvPr id="8" name="TextBox 7"/>
          <p:cNvSpPr txBox="1"/>
          <p:nvPr/>
        </p:nvSpPr>
        <p:spPr>
          <a:xfrm>
            <a:off x="5508104" y="1628800"/>
            <a:ext cx="2952328" cy="369332"/>
          </a:xfrm>
          <a:prstGeom prst="rect">
            <a:avLst/>
          </a:prstGeom>
          <a:solidFill>
            <a:schemeClr val="tx2">
              <a:lumMod val="20000"/>
              <a:lumOff val="80000"/>
            </a:schemeClr>
          </a:solidFill>
        </p:spPr>
        <p:txBody>
          <a:bodyPr wrap="square" rtlCol="0">
            <a:spAutoFit/>
          </a:bodyPr>
          <a:lstStyle/>
          <a:p>
            <a:r>
              <a:rPr lang="en-CA" dirty="0" smtClean="0"/>
              <a:t>As percentage of total sample</a:t>
            </a:r>
            <a:endParaRPr lang="en-CA" dirty="0"/>
          </a:p>
        </p:txBody>
      </p:sp>
    </p:spTree>
    <p:extLst>
      <p:ext uri="{BB962C8B-B14F-4D97-AF65-F5344CB8AC3E}">
        <p14:creationId xmlns:p14="http://schemas.microsoft.com/office/powerpoint/2010/main" val="229485281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Generation status and race/region</a:t>
            </a:r>
            <a:endParaRPr lang="en-CA" dirty="0"/>
          </a:p>
        </p:txBody>
      </p:sp>
      <p:pic>
        <p:nvPicPr>
          <p:cNvPr id="717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055930" y="1700808"/>
            <a:ext cx="7011651" cy="51331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6228184" y="1556792"/>
            <a:ext cx="1944216" cy="1200329"/>
          </a:xfrm>
          <a:prstGeom prst="rect">
            <a:avLst/>
          </a:prstGeom>
          <a:solidFill>
            <a:schemeClr val="accent4">
              <a:lumMod val="20000"/>
              <a:lumOff val="80000"/>
            </a:schemeClr>
          </a:solidFill>
        </p:spPr>
        <p:txBody>
          <a:bodyPr wrap="square" rtlCol="0">
            <a:spAutoFit/>
          </a:bodyPr>
          <a:lstStyle/>
          <a:p>
            <a:r>
              <a:rPr lang="en-CA" dirty="0" smtClean="0"/>
              <a:t>Race and generation cannot be separated from each other</a:t>
            </a:r>
            <a:endParaRPr lang="en-CA" dirty="0"/>
          </a:p>
        </p:txBody>
      </p:sp>
    </p:spTree>
    <p:extLst>
      <p:ext uri="{BB962C8B-B14F-4D97-AF65-F5344CB8AC3E}">
        <p14:creationId xmlns:p14="http://schemas.microsoft.com/office/powerpoint/2010/main" val="348271574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Generation status and low neighbourhood income</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1801323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827584" y="5445224"/>
            <a:ext cx="1944216" cy="1200329"/>
          </a:xfrm>
          <a:prstGeom prst="rect">
            <a:avLst/>
          </a:prstGeom>
          <a:solidFill>
            <a:schemeClr val="accent4">
              <a:lumMod val="20000"/>
              <a:lumOff val="80000"/>
            </a:schemeClr>
          </a:solidFill>
        </p:spPr>
        <p:txBody>
          <a:bodyPr wrap="square" rtlCol="0">
            <a:spAutoFit/>
          </a:bodyPr>
          <a:lstStyle/>
          <a:p>
            <a:r>
              <a:rPr lang="en-CA" dirty="0"/>
              <a:t>G</a:t>
            </a:r>
            <a:r>
              <a:rPr lang="en-CA" dirty="0" smtClean="0"/>
              <a:t>eneration  and income cannot be separated from each other.</a:t>
            </a:r>
            <a:endParaRPr lang="en-CA" dirty="0"/>
          </a:p>
        </p:txBody>
      </p:sp>
    </p:spTree>
    <p:extLst>
      <p:ext uri="{BB962C8B-B14F-4D97-AF65-F5344CB8AC3E}">
        <p14:creationId xmlns:p14="http://schemas.microsoft.com/office/powerpoint/2010/main" val="387570497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Generation status and race/region by lowest neighbourhood quartile</a:t>
            </a:r>
            <a:endParaRPr lang="en-CA" dirty="0"/>
          </a:p>
        </p:txBody>
      </p:sp>
      <p:sp>
        <p:nvSpPr>
          <p:cNvPr id="4" name="Content Placeholder 3"/>
          <p:cNvSpPr>
            <a:spLocks noGrp="1"/>
          </p:cNvSpPr>
          <p:nvPr>
            <p:ph idx="1"/>
          </p:nvPr>
        </p:nvSpPr>
        <p:spPr/>
        <p:txBody>
          <a:bodyPr/>
          <a:lstStyle/>
          <a:p>
            <a:endParaRPr lang="en-CA"/>
          </a:p>
        </p:txBody>
      </p:sp>
      <p:pic>
        <p:nvPicPr>
          <p:cNvPr id="8195"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5576" y="1547516"/>
            <a:ext cx="7171509" cy="524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137604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PSE Confirmations by Race</a:t>
            </a:r>
            <a:endParaRPr lang="en-CA" dirty="0"/>
          </a:p>
        </p:txBody>
      </p:sp>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013986" y="1990486"/>
            <a:ext cx="5116027" cy="3745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119021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Confirmations by Race</a:t>
            </a:r>
            <a:endParaRPr lang="en-CA" dirty="0"/>
          </a:p>
        </p:txBody>
      </p:sp>
      <p:pic>
        <p:nvPicPr>
          <p:cNvPr id="2050"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2013986" y="1990486"/>
            <a:ext cx="5116027" cy="3745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228184" y="1556792"/>
            <a:ext cx="2664296" cy="923330"/>
          </a:xfrm>
          <a:prstGeom prst="rect">
            <a:avLst/>
          </a:prstGeom>
          <a:solidFill>
            <a:schemeClr val="accent4">
              <a:lumMod val="20000"/>
              <a:lumOff val="80000"/>
            </a:schemeClr>
          </a:solidFill>
        </p:spPr>
        <p:txBody>
          <a:bodyPr wrap="square" rtlCol="0">
            <a:spAutoFit/>
          </a:bodyPr>
          <a:lstStyle/>
          <a:p>
            <a:r>
              <a:rPr lang="en-CA" dirty="0" smtClean="0"/>
              <a:t>Race and PSE pathways differ according to type of institution</a:t>
            </a:r>
            <a:endParaRPr lang="en-CA" dirty="0"/>
          </a:p>
        </p:txBody>
      </p:sp>
    </p:spTree>
    <p:extLst>
      <p:ext uri="{BB962C8B-B14F-4D97-AF65-F5344CB8AC3E}">
        <p14:creationId xmlns:p14="http://schemas.microsoft.com/office/powerpoint/2010/main" val="35789069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Sex by PSE confirmations</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72432308"/>
              </p:ext>
            </p:extLst>
          </p:nvPr>
        </p:nvGraphicFramePr>
        <p:xfrm>
          <a:off x="5004048" y="1484784"/>
          <a:ext cx="3970784" cy="3600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1541780943"/>
              </p:ext>
            </p:extLst>
          </p:nvPr>
        </p:nvGraphicFramePr>
        <p:xfrm>
          <a:off x="27409" y="1412776"/>
          <a:ext cx="5976664" cy="374441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1347217"/>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Confirmations by Race and Gender</a:t>
            </a:r>
            <a:endParaRPr lang="en-CA" dirty="0"/>
          </a:p>
        </p:txBody>
      </p:sp>
      <p:pic>
        <p:nvPicPr>
          <p:cNvPr id="3074"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71600" y="1484784"/>
            <a:ext cx="6446445" cy="471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6228184" y="1556792"/>
            <a:ext cx="2592288" cy="923330"/>
          </a:xfrm>
          <a:prstGeom prst="rect">
            <a:avLst/>
          </a:prstGeom>
          <a:solidFill>
            <a:schemeClr val="accent4">
              <a:lumMod val="20000"/>
              <a:lumOff val="80000"/>
            </a:schemeClr>
          </a:solidFill>
        </p:spPr>
        <p:txBody>
          <a:bodyPr wrap="square" rtlCol="0">
            <a:spAutoFit/>
          </a:bodyPr>
          <a:lstStyle/>
          <a:p>
            <a:r>
              <a:rPr lang="en-CA" dirty="0" smtClean="0"/>
              <a:t>Gender is also a major determinant of type of PSE transition</a:t>
            </a:r>
            <a:endParaRPr lang="en-CA" dirty="0"/>
          </a:p>
        </p:txBody>
      </p:sp>
    </p:spTree>
    <p:extLst>
      <p:ext uri="{BB962C8B-B14F-4D97-AF65-F5344CB8AC3E}">
        <p14:creationId xmlns:p14="http://schemas.microsoft.com/office/powerpoint/2010/main" val="383598105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What is intersectionality?</a:t>
            </a:r>
            <a:endParaRPr lang="en-CA"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23527" y="1700808"/>
            <a:ext cx="8556521" cy="4104456"/>
          </a:xfrm>
        </p:spPr>
      </p:pic>
    </p:spTree>
    <p:extLst>
      <p:ext uri="{BB962C8B-B14F-4D97-AF65-F5344CB8AC3E}">
        <p14:creationId xmlns:p14="http://schemas.microsoft.com/office/powerpoint/2010/main" val="2635741195"/>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Multinomial logistic regression (South Asian Students)</a:t>
            </a: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7381537"/>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726610192"/>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Multinomial logistic regression (Black students)</a:t>
            </a:r>
            <a:endParaRPr lang="en-CA"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101137454"/>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187181174"/>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Multinomial logistic regression (white students)</a:t>
            </a:r>
            <a:endParaRPr lang="en-CA"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46870760"/>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62231697"/>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Average Probabilities of Confirming College - Interaction of </a:t>
            </a:r>
            <a:r>
              <a:rPr lang="en-US" sz="3200" dirty="0" smtClean="0"/>
              <a:t>Black*SEN*Applied</a:t>
            </a:r>
            <a:endParaRPr lang="en-CA"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68822712"/>
              </p:ext>
            </p:extLst>
          </p:nvPr>
        </p:nvGraphicFramePr>
        <p:xfrm>
          <a:off x="467544" y="1556792"/>
          <a:ext cx="8229600" cy="452596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88596262"/>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Conclusions (?)</a:t>
            </a:r>
            <a:endParaRPr lang="en-CA" dirty="0"/>
          </a:p>
        </p:txBody>
      </p:sp>
      <p:sp>
        <p:nvSpPr>
          <p:cNvPr id="3" name="Content Placeholder 2"/>
          <p:cNvSpPr>
            <a:spLocks noGrp="1"/>
          </p:cNvSpPr>
          <p:nvPr>
            <p:ph idx="1"/>
          </p:nvPr>
        </p:nvSpPr>
        <p:spPr/>
        <p:txBody>
          <a:bodyPr/>
          <a:lstStyle/>
          <a:p>
            <a:r>
              <a:rPr lang="en-CA" dirty="0" smtClean="0"/>
              <a:t>PSE trajectories affected by range of characteristics</a:t>
            </a:r>
          </a:p>
          <a:p>
            <a:r>
              <a:rPr lang="en-CA" dirty="0" smtClean="0"/>
              <a:t>Mustn’t forget the “</a:t>
            </a:r>
            <a:r>
              <a:rPr lang="en-CA" dirty="0" err="1" smtClean="0"/>
              <a:t>gappers</a:t>
            </a:r>
            <a:r>
              <a:rPr lang="en-CA" dirty="0" smtClean="0"/>
              <a:t>”</a:t>
            </a:r>
          </a:p>
          <a:p>
            <a:r>
              <a:rPr lang="en-CA" dirty="0" smtClean="0"/>
              <a:t>How can policy be targeted?</a:t>
            </a:r>
            <a:endParaRPr lang="en-CA" dirty="0"/>
          </a:p>
        </p:txBody>
      </p:sp>
    </p:spTree>
    <p:extLst>
      <p:ext uri="{BB962C8B-B14F-4D97-AF65-F5344CB8AC3E}">
        <p14:creationId xmlns:p14="http://schemas.microsoft.com/office/powerpoint/2010/main" val="3789642296"/>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Thank you!</a:t>
            </a:r>
            <a:endParaRPr lang="en-CA" dirty="0"/>
          </a:p>
        </p:txBody>
      </p:sp>
      <p:sp>
        <p:nvSpPr>
          <p:cNvPr id="3" name="Content Placeholder 2"/>
          <p:cNvSpPr>
            <a:spLocks noGrp="1"/>
          </p:cNvSpPr>
          <p:nvPr>
            <p:ph idx="1"/>
          </p:nvPr>
        </p:nvSpPr>
        <p:spPr/>
        <p:txBody>
          <a:bodyPr/>
          <a:lstStyle/>
          <a:p>
            <a:r>
              <a:rPr lang="en-CA" dirty="0" smtClean="0">
                <a:hlinkClick r:id="rId2"/>
              </a:rPr>
              <a:t>klrobson@yorku.ca</a:t>
            </a:r>
            <a:endParaRPr lang="en-CA" dirty="0" smtClean="0"/>
          </a:p>
          <a:p>
            <a:endParaRPr lang="en-CA" dirty="0" smtClean="0"/>
          </a:p>
          <a:p>
            <a:endParaRPr lang="en-CA" dirty="0"/>
          </a:p>
          <a:p>
            <a:endParaRPr lang="en-CA" dirty="0" smtClean="0"/>
          </a:p>
          <a:p>
            <a:pPr marL="0" indent="0">
              <a:buNone/>
            </a:pPr>
            <a:endParaRPr lang="en-CA" dirty="0"/>
          </a:p>
          <a:p>
            <a:r>
              <a:rPr lang="en-CA" dirty="0" smtClean="0"/>
              <a:t>Ontario Ministry of Training, Colleges and Universities financially supports this research</a:t>
            </a:r>
            <a:endParaRPr lang="en-CA" dirty="0"/>
          </a:p>
        </p:txBody>
      </p:sp>
      <p:pic>
        <p:nvPicPr>
          <p:cNvPr id="10243"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5517232"/>
            <a:ext cx="2190750" cy="7143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5"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32240" y="1577975"/>
            <a:ext cx="1847850" cy="24669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6"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27984" y="2060848"/>
            <a:ext cx="1927100" cy="18200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9381957"/>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References</a:t>
            </a:r>
            <a:endParaRPr lang="en-CA" dirty="0"/>
          </a:p>
        </p:txBody>
      </p:sp>
      <p:sp>
        <p:nvSpPr>
          <p:cNvPr id="3" name="Content Placeholder 2"/>
          <p:cNvSpPr>
            <a:spLocks noGrp="1"/>
          </p:cNvSpPr>
          <p:nvPr>
            <p:ph idx="1"/>
          </p:nvPr>
        </p:nvSpPr>
        <p:spPr/>
        <p:txBody>
          <a:bodyPr>
            <a:normAutofit fontScale="77500" lnSpcReduction="20000"/>
          </a:bodyPr>
          <a:lstStyle/>
          <a:p>
            <a:r>
              <a:rPr lang="en-CA" dirty="0" err="1"/>
              <a:t>Choo</a:t>
            </a:r>
            <a:r>
              <a:rPr lang="en-CA" dirty="0"/>
              <a:t>, </a:t>
            </a:r>
            <a:r>
              <a:rPr lang="en-CA" dirty="0" err="1"/>
              <a:t>Hae</a:t>
            </a:r>
            <a:r>
              <a:rPr lang="en-CA" dirty="0"/>
              <a:t> </a:t>
            </a:r>
            <a:r>
              <a:rPr lang="en-CA" dirty="0" err="1"/>
              <a:t>Yeon</a:t>
            </a:r>
            <a:r>
              <a:rPr lang="en-CA" dirty="0"/>
              <a:t>, and Myra Marx </a:t>
            </a:r>
            <a:r>
              <a:rPr lang="en-CA" dirty="0" err="1"/>
              <a:t>Ferree</a:t>
            </a:r>
            <a:r>
              <a:rPr lang="en-CA" dirty="0"/>
              <a:t>. "Practicing Intersectionality in Sociological Research: A Critical Analysis of Inclusions, Interactions, and Institutions in the Study of Inequalities*." </a:t>
            </a:r>
            <a:r>
              <a:rPr lang="en-CA" i="1" dirty="0"/>
              <a:t>Sociological Theory</a:t>
            </a:r>
            <a:r>
              <a:rPr lang="en-CA" dirty="0"/>
              <a:t> 28.2 (2010): 129-149</a:t>
            </a:r>
            <a:r>
              <a:rPr lang="en-CA" dirty="0" smtClean="0"/>
              <a:t>.</a:t>
            </a:r>
          </a:p>
          <a:p>
            <a:r>
              <a:rPr lang="en-CA" dirty="0" err="1"/>
              <a:t>Dubrow</a:t>
            </a:r>
            <a:r>
              <a:rPr lang="en-CA" dirty="0"/>
              <a:t>, Joshua </a:t>
            </a:r>
            <a:r>
              <a:rPr lang="en-CA" dirty="0" err="1"/>
              <a:t>Kjerulf</a:t>
            </a:r>
            <a:r>
              <a:rPr lang="en-CA" dirty="0"/>
              <a:t>. "How can we account for intersectionality in quantitative analysis of survey data? Empirical illustration for Central and Eastern </a:t>
            </a:r>
            <a:r>
              <a:rPr lang="en-CA" dirty="0" err="1"/>
              <a:t>Europe."</a:t>
            </a:r>
            <a:r>
              <a:rPr lang="en-CA" i="1" dirty="0" err="1"/>
              <a:t>ASK</a:t>
            </a:r>
            <a:r>
              <a:rPr lang="en-CA" i="1" dirty="0"/>
              <a:t>. </a:t>
            </a:r>
            <a:r>
              <a:rPr lang="en-CA" i="1" dirty="0" err="1"/>
              <a:t>Research&amp;Methods</a:t>
            </a:r>
            <a:r>
              <a:rPr lang="en-CA" dirty="0"/>
              <a:t> 17 (2008): 85-100.</a:t>
            </a:r>
            <a:endParaRPr lang="en-CA" dirty="0" smtClean="0"/>
          </a:p>
          <a:p>
            <a:r>
              <a:rPr lang="en-CA" dirty="0"/>
              <a:t>McCall, Leslie. "The complexity of intersectionality." </a:t>
            </a:r>
            <a:r>
              <a:rPr lang="en-CA" i="1" dirty="0"/>
              <a:t>Signs</a:t>
            </a:r>
            <a:r>
              <a:rPr lang="en-CA" dirty="0"/>
              <a:t> 30.3 (2005): 1771-1800</a:t>
            </a:r>
            <a:r>
              <a:rPr lang="en-CA" dirty="0" smtClean="0"/>
              <a:t>.</a:t>
            </a:r>
          </a:p>
          <a:p>
            <a:r>
              <a:rPr lang="en-CA" dirty="0" smtClean="0"/>
              <a:t>Patricia </a:t>
            </a:r>
            <a:r>
              <a:rPr lang="en-CA" dirty="0"/>
              <a:t>Hill Collins, </a:t>
            </a:r>
            <a:r>
              <a:rPr lang="en-CA" dirty="0" smtClean="0"/>
              <a:t>1990. </a:t>
            </a:r>
            <a:r>
              <a:rPr lang="en-CA" i="1" dirty="0" smtClean="0"/>
              <a:t>Black </a:t>
            </a:r>
            <a:r>
              <a:rPr lang="en-CA" i="1" dirty="0"/>
              <a:t>Feminist Thought: Knowledge, Consciousness, and the Politics of Empowerment</a:t>
            </a:r>
            <a:r>
              <a:rPr lang="en-CA" dirty="0"/>
              <a:t> </a:t>
            </a:r>
            <a:r>
              <a:rPr lang="en-CA" dirty="0" smtClean="0"/>
              <a:t>(</a:t>
            </a:r>
            <a:r>
              <a:rPr lang="en-CA" dirty="0"/>
              <a:t>Boston: Unwin </a:t>
            </a:r>
            <a:r>
              <a:rPr lang="en-CA" dirty="0" smtClean="0"/>
              <a:t>Hyman).</a:t>
            </a:r>
            <a:endParaRPr lang="en-CA" dirty="0"/>
          </a:p>
        </p:txBody>
      </p:sp>
    </p:spTree>
    <p:extLst>
      <p:ext uri="{BB962C8B-B14F-4D97-AF65-F5344CB8AC3E}">
        <p14:creationId xmlns:p14="http://schemas.microsoft.com/office/powerpoint/2010/main" val="329673908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1259632" y="548680"/>
            <a:ext cx="2494038" cy="3571875"/>
          </a:xfrm>
        </p:spPr>
      </p:pic>
      <p:pic>
        <p:nvPicPr>
          <p:cNvPr id="7" name="Content Placeholder 6"/>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5292080" y="548680"/>
            <a:ext cx="2839431" cy="3600399"/>
          </a:xfrm>
        </p:spPr>
      </p:pic>
      <p:sp>
        <p:nvSpPr>
          <p:cNvPr id="9" name="TextBox 8"/>
          <p:cNvSpPr txBox="1"/>
          <p:nvPr/>
        </p:nvSpPr>
        <p:spPr>
          <a:xfrm>
            <a:off x="251520" y="4365104"/>
            <a:ext cx="4320480" cy="2308324"/>
          </a:xfrm>
          <a:prstGeom prst="rect">
            <a:avLst/>
          </a:prstGeom>
          <a:noFill/>
          <a:scene3d>
            <a:camera prst="orthographicFront"/>
            <a:lightRig rig="threePt" dir="t"/>
          </a:scene3d>
          <a:sp3d>
            <a:bevelT w="6350"/>
          </a:sp3d>
        </p:spPr>
        <p:txBody>
          <a:bodyPr wrap="square" rtlCol="0">
            <a:spAutoFit/>
          </a:bodyPr>
          <a:lstStyle/>
          <a:p>
            <a:r>
              <a:rPr lang="en-CA" dirty="0" smtClean="0"/>
              <a:t>K. Crenshaw: </a:t>
            </a:r>
            <a:r>
              <a:rPr lang="en-CA" i="1" dirty="0" smtClean="0"/>
              <a:t>When we don’t pay attention to the margins, when we don’t acknowledge the intersection, where the places of power overlap, we not only fail to see the women who fall between our movements, sometimes we pit our movements against each other. </a:t>
            </a:r>
            <a:r>
              <a:rPr lang="en-CA" dirty="0" smtClean="0"/>
              <a:t>Women, Power &amp; Peace conference,  September , 2007.</a:t>
            </a:r>
            <a:endParaRPr lang="en-CA" dirty="0"/>
          </a:p>
        </p:txBody>
      </p:sp>
      <p:sp>
        <p:nvSpPr>
          <p:cNvPr id="10" name="TextBox 9"/>
          <p:cNvSpPr txBox="1"/>
          <p:nvPr/>
        </p:nvSpPr>
        <p:spPr>
          <a:xfrm>
            <a:off x="4707350" y="4272677"/>
            <a:ext cx="4320480" cy="2585323"/>
          </a:xfrm>
          <a:prstGeom prst="rect">
            <a:avLst/>
          </a:prstGeom>
          <a:noFill/>
        </p:spPr>
        <p:txBody>
          <a:bodyPr wrap="square" rtlCol="0">
            <a:spAutoFit/>
          </a:bodyPr>
          <a:lstStyle/>
          <a:p>
            <a:r>
              <a:rPr lang="en-CA" dirty="0" smtClean="0"/>
              <a:t>P. Collins:   </a:t>
            </a:r>
            <a:r>
              <a:rPr lang="en-CA" i="1" dirty="0" smtClean="0"/>
              <a:t>By </a:t>
            </a:r>
            <a:r>
              <a:rPr lang="en-CA" i="1" dirty="0"/>
              <a:t>embracing a paradigm of race, class, and gender as interlocking systems of oppression, Black feminist thought </a:t>
            </a:r>
            <a:r>
              <a:rPr lang="en-CA" i="1" dirty="0" err="1"/>
              <a:t>reconceptualizes</a:t>
            </a:r>
            <a:r>
              <a:rPr lang="en-CA" i="1" dirty="0"/>
              <a:t> the social relations of domination and resistance. </a:t>
            </a:r>
            <a:endParaRPr lang="en-CA" i="1" dirty="0" smtClean="0"/>
          </a:p>
          <a:p>
            <a:r>
              <a:rPr lang="en-CA" u="sng" dirty="0"/>
              <a:t>Black Feminist Thought: Knowledge, Consciousness, and the Politics of </a:t>
            </a:r>
            <a:r>
              <a:rPr lang="en-CA" u="sng" dirty="0" smtClean="0"/>
              <a:t>Empowerment</a:t>
            </a:r>
            <a:r>
              <a:rPr lang="en-CA" dirty="0" smtClean="0"/>
              <a:t>, 1990.</a:t>
            </a:r>
            <a:endParaRPr lang="en-CA" dirty="0"/>
          </a:p>
          <a:p>
            <a:endParaRPr lang="en-CA" i="1" dirty="0"/>
          </a:p>
        </p:txBody>
      </p:sp>
    </p:spTree>
    <p:extLst>
      <p:ext uri="{BB962C8B-B14F-4D97-AF65-F5344CB8AC3E}">
        <p14:creationId xmlns:p14="http://schemas.microsoft.com/office/powerpoint/2010/main" val="229940406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Situating the analysis</a:t>
            </a:r>
            <a:endParaRPr lang="en-CA" dirty="0"/>
          </a:p>
        </p:txBody>
      </p:sp>
      <p:sp>
        <p:nvSpPr>
          <p:cNvPr id="3" name="Content Placeholder 2"/>
          <p:cNvSpPr>
            <a:spLocks noGrp="1"/>
          </p:cNvSpPr>
          <p:nvPr>
            <p:ph idx="1"/>
          </p:nvPr>
        </p:nvSpPr>
        <p:spPr>
          <a:xfrm>
            <a:off x="457200" y="1844824"/>
            <a:ext cx="2962672" cy="4281339"/>
          </a:xfrm>
        </p:spPr>
        <p:txBody>
          <a:bodyPr/>
          <a:lstStyle/>
          <a:p>
            <a:r>
              <a:rPr lang="en-CA" dirty="0" smtClean="0"/>
              <a:t>Toronto is one of the most ethnically diverse cities in the world</a:t>
            </a:r>
          </a:p>
          <a:p>
            <a:endParaRPr lang="en-CA" dirty="0"/>
          </a:p>
          <a:p>
            <a:endParaRPr lang="en-CA"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63888" y="1772816"/>
            <a:ext cx="5162550" cy="4543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424613"/>
            <a:ext cx="6115050" cy="390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7211035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Home language</a:t>
            </a:r>
            <a:endParaRPr lang="en-CA"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79712" y="1628800"/>
            <a:ext cx="5071092" cy="41616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5949280"/>
            <a:ext cx="6115050" cy="390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6640253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21" y="9178"/>
            <a:ext cx="4104456" cy="316804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2883" y="3284984"/>
            <a:ext cx="7610475" cy="3448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5220072" y="1052736"/>
            <a:ext cx="3024336" cy="646331"/>
          </a:xfrm>
          <a:prstGeom prst="rect">
            <a:avLst/>
          </a:prstGeom>
          <a:noFill/>
        </p:spPr>
        <p:txBody>
          <a:bodyPr wrap="square" rtlCol="0">
            <a:spAutoFit/>
          </a:bodyPr>
          <a:lstStyle/>
          <a:p>
            <a:r>
              <a:rPr lang="en-CA" sz="3600" dirty="0" smtClean="0"/>
              <a:t>Place of birth</a:t>
            </a:r>
            <a:endParaRPr lang="en-CA" sz="3600" dirty="0"/>
          </a:p>
        </p:txBody>
      </p:sp>
      <p:pic>
        <p:nvPicPr>
          <p:cNvPr id="307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0879" y="6467475"/>
            <a:ext cx="6115050" cy="390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4665437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a:p>
        </p:txBody>
      </p:sp>
      <p:sp>
        <p:nvSpPr>
          <p:cNvPr id="3" name="Content Placeholder 2"/>
          <p:cNvSpPr>
            <a:spLocks noGrp="1"/>
          </p:cNvSpPr>
          <p:nvPr>
            <p:ph idx="1"/>
          </p:nvPr>
        </p:nvSpPr>
        <p:spPr/>
        <p:txBody>
          <a:bodyPr/>
          <a:lstStyle/>
          <a:p>
            <a:endParaRPr lang="en-CA"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9229" y="188640"/>
            <a:ext cx="8427227" cy="630393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6977479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44624"/>
            <a:ext cx="8229600" cy="1143000"/>
          </a:xfrm>
        </p:spPr>
        <p:txBody>
          <a:bodyPr/>
          <a:lstStyle/>
          <a:p>
            <a:r>
              <a:rPr lang="en-CA" dirty="0" smtClean="0"/>
              <a:t>Data from Toronto, Canada</a:t>
            </a:r>
            <a:endParaRPr lang="en-CA" dirty="0"/>
          </a:p>
        </p:txBody>
      </p:sp>
      <p:sp>
        <p:nvSpPr>
          <p:cNvPr id="3" name="Content Placeholder 2"/>
          <p:cNvSpPr>
            <a:spLocks noGrp="1"/>
          </p:cNvSpPr>
          <p:nvPr>
            <p:ph idx="1"/>
          </p:nvPr>
        </p:nvSpPr>
        <p:spPr/>
        <p:txBody>
          <a:bodyPr>
            <a:normAutofit/>
          </a:bodyPr>
          <a:lstStyle/>
          <a:p>
            <a:r>
              <a:rPr lang="en-CA" dirty="0" smtClean="0"/>
              <a:t>Constructed from various sources:</a:t>
            </a:r>
          </a:p>
          <a:p>
            <a:pPr lvl="1"/>
            <a:r>
              <a:rPr lang="en-CA" dirty="0" smtClean="0"/>
              <a:t>Survey of all Toronto secondary school students (2006) </a:t>
            </a:r>
          </a:p>
          <a:p>
            <a:pPr lvl="1"/>
            <a:r>
              <a:rPr lang="en-CA" dirty="0" smtClean="0"/>
              <a:t>2006 Toronto student Census</a:t>
            </a:r>
          </a:p>
          <a:p>
            <a:pPr lvl="1"/>
            <a:r>
              <a:rPr lang="en-CA" dirty="0" smtClean="0"/>
              <a:t>Administrative data from the school board</a:t>
            </a:r>
          </a:p>
          <a:p>
            <a:pPr lvl="1"/>
            <a:r>
              <a:rPr lang="en-CA" dirty="0" smtClean="0"/>
              <a:t>College and university application centers</a:t>
            </a:r>
          </a:p>
          <a:p>
            <a:pPr lvl="1"/>
            <a:r>
              <a:rPr lang="en-CA" dirty="0" smtClean="0"/>
              <a:t>Neighbourhood census information (2001)</a:t>
            </a:r>
          </a:p>
          <a:p>
            <a:pPr lvl="1"/>
            <a:r>
              <a:rPr lang="en-CA" dirty="0" smtClean="0"/>
              <a:t>N=approximately 17,000</a:t>
            </a:r>
          </a:p>
          <a:p>
            <a:pPr marL="457200" lvl="1" indent="0">
              <a:buNone/>
            </a:pPr>
            <a:endParaRPr lang="en-CA" dirty="0"/>
          </a:p>
        </p:txBody>
      </p:sp>
    </p:spTree>
    <p:extLst>
      <p:ext uri="{BB962C8B-B14F-4D97-AF65-F5344CB8AC3E}">
        <p14:creationId xmlns:p14="http://schemas.microsoft.com/office/powerpoint/2010/main" val="112760587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Questions of interest</a:t>
            </a:r>
            <a:endParaRPr lang="en-CA" dirty="0"/>
          </a:p>
        </p:txBody>
      </p:sp>
      <p:sp>
        <p:nvSpPr>
          <p:cNvPr id="3" name="Content Placeholder 2"/>
          <p:cNvSpPr>
            <a:spLocks noGrp="1"/>
          </p:cNvSpPr>
          <p:nvPr>
            <p:ph idx="1"/>
          </p:nvPr>
        </p:nvSpPr>
        <p:spPr/>
        <p:txBody>
          <a:bodyPr/>
          <a:lstStyle/>
          <a:p>
            <a:r>
              <a:rPr lang="en-CA" dirty="0" smtClean="0"/>
              <a:t>How do race, immigration status, and gender interact to impact PSE choices?</a:t>
            </a:r>
          </a:p>
          <a:p>
            <a:endParaRPr lang="en-CA" dirty="0"/>
          </a:p>
          <a:p>
            <a:endParaRPr lang="en-CA" dirty="0" smtClean="0"/>
          </a:p>
        </p:txBody>
      </p:sp>
      <p:sp>
        <p:nvSpPr>
          <p:cNvPr id="4" name="TextBox 3"/>
          <p:cNvSpPr txBox="1"/>
          <p:nvPr/>
        </p:nvSpPr>
        <p:spPr>
          <a:xfrm>
            <a:off x="1763688" y="3573016"/>
            <a:ext cx="4752528" cy="369332"/>
          </a:xfrm>
          <a:prstGeom prst="rect">
            <a:avLst/>
          </a:prstGeom>
          <a:noFill/>
        </p:spPr>
        <p:txBody>
          <a:bodyPr wrap="square" rtlCol="0">
            <a:spAutoFit/>
          </a:bodyPr>
          <a:lstStyle/>
          <a:p>
            <a:r>
              <a:rPr lang="en-CA" i="1" dirty="0" smtClean="0"/>
              <a:t>  And once we know these things…then what?</a:t>
            </a:r>
            <a:endParaRPr lang="en-CA" i="1" dirty="0"/>
          </a:p>
        </p:txBody>
      </p:sp>
    </p:spTree>
    <p:extLst>
      <p:ext uri="{BB962C8B-B14F-4D97-AF65-F5344CB8AC3E}">
        <p14:creationId xmlns:p14="http://schemas.microsoft.com/office/powerpoint/2010/main" val="310965943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14146</TotalTime>
  <Words>551</Words>
  <Application>Microsoft Macintosh PowerPoint</Application>
  <PresentationFormat>On-screen Show (4:3)</PresentationFormat>
  <Paragraphs>91</Paragraphs>
  <Slides>26</Slides>
  <Notes>1</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Using Intersectionality to Understand Post‐Secondary Pathways of  Marginalized Groups</vt:lpstr>
      <vt:lpstr>What is intersectionality?</vt:lpstr>
      <vt:lpstr>PowerPoint Presentation</vt:lpstr>
      <vt:lpstr>Situating the analysis</vt:lpstr>
      <vt:lpstr>Home language</vt:lpstr>
      <vt:lpstr>PowerPoint Presentation</vt:lpstr>
      <vt:lpstr>PowerPoint Presentation</vt:lpstr>
      <vt:lpstr>Data from Toronto, Canada</vt:lpstr>
      <vt:lpstr>Questions of interest</vt:lpstr>
      <vt:lpstr>Interactions  (technical stuff)</vt:lpstr>
      <vt:lpstr>Race/region of origin in our sample</vt:lpstr>
      <vt:lpstr>Low neighbourhood income by race/region </vt:lpstr>
      <vt:lpstr>Generation status and race/region</vt:lpstr>
      <vt:lpstr>Generation status and low neighbourhood income</vt:lpstr>
      <vt:lpstr>Generation status and race/region by lowest neighbourhood quartile</vt:lpstr>
      <vt:lpstr>PSE Confirmations by Race</vt:lpstr>
      <vt:lpstr>Confirmations by Race</vt:lpstr>
      <vt:lpstr>Sex by PSE confirmations</vt:lpstr>
      <vt:lpstr>Confirmations by Race and Gender</vt:lpstr>
      <vt:lpstr>Multinomial logistic regression (South Asian Students)</vt:lpstr>
      <vt:lpstr>Multinomial logistic regression (Black students)</vt:lpstr>
      <vt:lpstr>Multinomial logistic regression (white students)</vt:lpstr>
      <vt:lpstr>Average Probabilities of Confirming College - Interaction of Black*SEN*Applied</vt:lpstr>
      <vt:lpstr>Conclusions (?)</vt:lpstr>
      <vt:lpstr>Thank you!</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Karen</dc:creator>
  <cp:lastModifiedBy>Paul Anisef</cp:lastModifiedBy>
  <cp:revision>47</cp:revision>
  <dcterms:created xsi:type="dcterms:W3CDTF">2013-11-27T15:02:41Z</dcterms:created>
  <dcterms:modified xsi:type="dcterms:W3CDTF">2015-10-26T22:35:08Z</dcterms:modified>
</cp:coreProperties>
</file>